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2" r:id="rId4"/>
    <p:sldId id="265" r:id="rId5"/>
    <p:sldId id="257" r:id="rId6"/>
    <p:sldId id="266" r:id="rId7"/>
    <p:sldId id="267" r:id="rId8"/>
    <p:sldId id="268" r:id="rId9"/>
    <p:sldId id="269" r:id="rId10"/>
    <p:sldId id="271" r:id="rId11"/>
    <p:sldId id="259" r:id="rId12"/>
    <p:sldId id="272" r:id="rId13"/>
    <p:sldId id="275" r:id="rId14"/>
    <p:sldId id="260" r:id="rId15"/>
    <p:sldId id="276" r:id="rId16"/>
    <p:sldId id="277" r:id="rId17"/>
    <p:sldId id="261" r:id="rId18"/>
    <p:sldId id="278" r:id="rId19"/>
    <p:sldId id="279" r:id="rId20"/>
    <p:sldId id="280" r:id="rId21"/>
    <p:sldId id="281" r:id="rId22"/>
    <p:sldId id="282" r:id="rId23"/>
    <p:sldId id="283" r:id="rId24"/>
    <p:sldId id="284" r:id="rId25"/>
    <p:sldId id="285" r:id="rId26"/>
    <p:sldId id="286" r:id="rId27"/>
    <p:sldId id="287" r:id="rId28"/>
    <p:sldId id="288" r:id="rId29"/>
    <p:sldId id="289" r:id="rId30"/>
    <p:sldId id="290" r:id="rId3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2" d="100"/>
          <a:sy n="82" d="100"/>
        </p:scale>
        <p:origin x="-16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80468BE9-65DD-4440-ACA4-6C84361F354F}" type="datetimeFigureOut">
              <a:rPr lang="es-ES" smtClean="0"/>
              <a:pPr/>
              <a:t>04/02/2012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EFE733C-0FD4-4E40-BF00-2576790CD8A5}"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80468BE9-65DD-4440-ACA4-6C84361F354F}" type="datetimeFigureOut">
              <a:rPr lang="es-ES" smtClean="0"/>
              <a:pPr/>
              <a:t>04/02/2012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EFE733C-0FD4-4E40-BF00-2576790CD8A5}"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80468BE9-65DD-4440-ACA4-6C84361F354F}" type="datetimeFigureOut">
              <a:rPr lang="es-ES" smtClean="0"/>
              <a:pPr/>
              <a:t>04/02/2012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EFE733C-0FD4-4E40-BF00-2576790CD8A5}"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80468BE9-65DD-4440-ACA4-6C84361F354F}" type="datetimeFigureOut">
              <a:rPr lang="es-ES" smtClean="0"/>
              <a:pPr/>
              <a:t>04/02/2012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EFE733C-0FD4-4E40-BF00-2576790CD8A5}"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0468BE9-65DD-4440-ACA4-6C84361F354F}" type="datetimeFigureOut">
              <a:rPr lang="es-ES" smtClean="0"/>
              <a:pPr/>
              <a:t>04/02/2012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EFE733C-0FD4-4E40-BF00-2576790CD8A5}"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80468BE9-65DD-4440-ACA4-6C84361F354F}" type="datetimeFigureOut">
              <a:rPr lang="es-ES" smtClean="0"/>
              <a:pPr/>
              <a:t>04/02/2012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EEFE733C-0FD4-4E40-BF00-2576790CD8A5}"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80468BE9-65DD-4440-ACA4-6C84361F354F}" type="datetimeFigureOut">
              <a:rPr lang="es-ES" smtClean="0"/>
              <a:pPr/>
              <a:t>04/02/2012</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EEFE733C-0FD4-4E40-BF00-2576790CD8A5}"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80468BE9-65DD-4440-ACA4-6C84361F354F}" type="datetimeFigureOut">
              <a:rPr lang="es-ES" smtClean="0"/>
              <a:pPr/>
              <a:t>04/02/2012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EEFE733C-0FD4-4E40-BF00-2576790CD8A5}"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0468BE9-65DD-4440-ACA4-6C84361F354F}" type="datetimeFigureOut">
              <a:rPr lang="es-ES" smtClean="0"/>
              <a:pPr/>
              <a:t>04/02/2012</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EEFE733C-0FD4-4E40-BF00-2576790CD8A5}"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0468BE9-65DD-4440-ACA4-6C84361F354F}" type="datetimeFigureOut">
              <a:rPr lang="es-ES" smtClean="0"/>
              <a:pPr/>
              <a:t>04/02/2012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EEFE733C-0FD4-4E40-BF00-2576790CD8A5}"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0468BE9-65DD-4440-ACA4-6C84361F354F}" type="datetimeFigureOut">
              <a:rPr lang="es-ES" smtClean="0"/>
              <a:pPr/>
              <a:t>04/02/2012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EEFE733C-0FD4-4E40-BF00-2576790CD8A5}"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468BE9-65DD-4440-ACA4-6C84361F354F}" type="datetimeFigureOut">
              <a:rPr lang="es-ES" smtClean="0"/>
              <a:pPr/>
              <a:t>04/02/2012</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FE733C-0FD4-4E40-BF00-2576790CD8A5}"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ctrTitle"/>
          </p:nvPr>
        </p:nvSpPr>
        <p:spPr>
          <a:xfrm>
            <a:off x="642910" y="142852"/>
            <a:ext cx="7772400" cy="428628"/>
          </a:xfrm>
        </p:spPr>
        <p:txBody>
          <a:bodyPr>
            <a:noAutofit/>
          </a:bodyPr>
          <a:lstStyle/>
          <a:p>
            <a:r>
              <a:rPr lang="es-MX" sz="2500" dirty="0" smtClean="0">
                <a:latin typeface="Arial Black" pitchFamily="34" charset="0"/>
              </a:rPr>
              <a:t>EVALUACIÓN UNIVERSAL</a:t>
            </a:r>
            <a:endParaRPr lang="es-ES" sz="2500" dirty="0">
              <a:latin typeface="Arial Black" pitchFamily="34" charset="0"/>
            </a:endParaRPr>
          </a:p>
        </p:txBody>
      </p:sp>
      <p:sp>
        <p:nvSpPr>
          <p:cNvPr id="3" name="2 Subtítulo"/>
          <p:cNvSpPr>
            <a:spLocks noGrp="1"/>
          </p:cNvSpPr>
          <p:nvPr>
            <p:ph type="subTitle" idx="1"/>
          </p:nvPr>
        </p:nvSpPr>
        <p:spPr>
          <a:xfrm>
            <a:off x="642910" y="785794"/>
            <a:ext cx="7786742" cy="4853006"/>
          </a:xfrm>
        </p:spPr>
        <p:txBody>
          <a:bodyPr>
            <a:normAutofit fontScale="77500" lnSpcReduction="20000"/>
          </a:bodyPr>
          <a:lstStyle/>
          <a:p>
            <a:pPr algn="just">
              <a:lnSpc>
                <a:spcPct val="170000"/>
              </a:lnSpc>
            </a:pPr>
            <a:r>
              <a:rPr lang="es-MX" dirty="0" smtClean="0">
                <a:latin typeface="Arial" pitchFamily="34" charset="0"/>
                <a:cs typeface="Arial" pitchFamily="34" charset="0"/>
              </a:rPr>
              <a:t>En el marco de la Alianza por la Calidad de la Educación, suscrita entre el Gobierno Federal y el  Sindicato  Nacional de Trabajadores de la Educación, en el Eje V “Evaluar para Mejorar”, se estableció el objetivo de que la evaluación sirva para elevar la calidad educativa, favorecer la transparencia y la rendición de cuentas, y propiciar el diseño adecuado de políticas educativas.</a:t>
            </a:r>
          </a:p>
          <a:p>
            <a:pPr algn="just">
              <a:lnSpc>
                <a:spcPct val="170000"/>
              </a:lnSpc>
            </a:pPr>
            <a:endParaRPr lang="es-MX" dirty="0" smtClean="0">
              <a:latin typeface="Arial" pitchFamily="34" charset="0"/>
              <a:cs typeface="Arial" pitchFamily="34" charset="0"/>
            </a:endParaRPr>
          </a:p>
          <a:p>
            <a:pPr algn="just"/>
            <a:endParaRPr lang="es-MX" dirty="0" smtClean="0">
              <a:latin typeface="Arial" pitchFamily="34" charset="0"/>
              <a:cs typeface="Arial" pitchFamily="34" charset="0"/>
            </a:endParaRPr>
          </a:p>
          <a:p>
            <a:endParaRPr lang="es-ES" dirty="0"/>
          </a:p>
        </p:txBody>
      </p:sp>
    </p:spTree>
  </p:cSld>
  <p:clrMapOvr>
    <a:masterClrMapping/>
  </p:clrMapOvr>
  <p:transition>
    <p:pull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42910" y="1000108"/>
            <a:ext cx="7786742" cy="5286412"/>
          </a:xfrm>
        </p:spPr>
        <p:txBody>
          <a:bodyPr>
            <a:normAutofit fontScale="70000" lnSpcReduction="20000"/>
          </a:bodyPr>
          <a:lstStyle/>
          <a:p>
            <a:pPr algn="just">
              <a:lnSpc>
                <a:spcPct val="160000"/>
              </a:lnSpc>
            </a:pPr>
            <a:r>
              <a:rPr lang="es-MX" sz="3000" b="1" dirty="0" smtClean="0">
                <a:latin typeface="Arial" pitchFamily="34" charset="0"/>
                <a:cs typeface="Arial" pitchFamily="34" charset="0"/>
              </a:rPr>
              <a:t>SEGUNDO.</a:t>
            </a:r>
            <a:r>
              <a:rPr lang="es-MX" sz="3000" dirty="0" smtClean="0">
                <a:latin typeface="Arial" pitchFamily="34" charset="0"/>
                <a:cs typeface="Arial" pitchFamily="34" charset="0"/>
              </a:rPr>
              <a:t>  La Evaluación Universal para docentes frente a grupo, directivos y docentes en funciones de Apoyo Técnico Pedagógico, contemplará los siguientes aspectos y puntajes:</a:t>
            </a:r>
          </a:p>
          <a:p>
            <a:pPr algn="just">
              <a:lnSpc>
                <a:spcPct val="160000"/>
              </a:lnSpc>
            </a:pPr>
            <a:endParaRPr lang="es-MX" sz="3000" dirty="0" smtClean="0">
              <a:latin typeface="Arial" pitchFamily="34" charset="0"/>
              <a:cs typeface="Arial" pitchFamily="34" charset="0"/>
            </a:endParaRPr>
          </a:p>
          <a:p>
            <a:pPr marL="571500" indent="-571500" algn="just">
              <a:lnSpc>
                <a:spcPct val="160000"/>
              </a:lnSpc>
              <a:buFont typeface="+mj-lt"/>
              <a:buAutoNum type="romanUcPeriod"/>
            </a:pPr>
            <a:r>
              <a:rPr lang="es-MX" sz="3000" b="1" dirty="0" smtClean="0">
                <a:latin typeface="Arial" pitchFamily="34" charset="0"/>
                <a:cs typeface="Arial" pitchFamily="34" charset="0"/>
              </a:rPr>
              <a:t>Aprovechamiento Escolar (AE),  </a:t>
            </a:r>
            <a:r>
              <a:rPr lang="es-MX" sz="3000" dirty="0" smtClean="0">
                <a:latin typeface="Arial" pitchFamily="34" charset="0"/>
                <a:cs typeface="Arial" pitchFamily="34" charset="0"/>
              </a:rPr>
              <a:t>con base en los resultados de la Evaluación Nacional del Logro Académico </a:t>
            </a:r>
            <a:r>
              <a:rPr lang="es-ES" sz="3000" dirty="0" smtClean="0">
                <a:latin typeface="Arial" pitchFamily="34" charset="0"/>
                <a:cs typeface="Arial" pitchFamily="34" charset="0"/>
              </a:rPr>
              <a:t> en Centros Escolares (ENLACE), o de los instrumentos estandarizados y/o de las estrategias que correspondan.</a:t>
            </a:r>
          </a:p>
          <a:p>
            <a:pPr algn="just">
              <a:lnSpc>
                <a:spcPct val="160000"/>
              </a:lnSpc>
            </a:pPr>
            <a:r>
              <a:rPr lang="es-MX" sz="3000" dirty="0" smtClean="0">
                <a:latin typeface="Arial" pitchFamily="34" charset="0"/>
                <a:cs typeface="Arial" pitchFamily="34" charset="0"/>
              </a:rPr>
              <a:t>        A este componente se le asignará un valor de hasta 50</a:t>
            </a:r>
          </a:p>
          <a:p>
            <a:pPr algn="just">
              <a:lnSpc>
                <a:spcPct val="160000"/>
              </a:lnSpc>
            </a:pPr>
            <a:r>
              <a:rPr lang="es-MX" sz="3000" dirty="0" smtClean="0">
                <a:latin typeface="Arial" pitchFamily="34" charset="0"/>
                <a:cs typeface="Arial" pitchFamily="34" charset="0"/>
              </a:rPr>
              <a:t>        puntos de un total de 100.</a:t>
            </a:r>
          </a:p>
          <a:p>
            <a:endParaRPr lang="es-MX" dirty="0" smtClean="0"/>
          </a:p>
          <a:p>
            <a:endParaRPr lang="es-MX"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42910" y="857232"/>
            <a:ext cx="7786742" cy="5500726"/>
          </a:xfrm>
        </p:spPr>
        <p:txBody>
          <a:bodyPr>
            <a:normAutofit fontScale="85000" lnSpcReduction="10000"/>
          </a:bodyPr>
          <a:lstStyle/>
          <a:p>
            <a:pPr marL="285750" indent="-285750" algn="just">
              <a:lnSpc>
                <a:spcPct val="150000"/>
              </a:lnSpc>
            </a:pPr>
            <a:r>
              <a:rPr lang="es-MX" sz="2500" b="1" dirty="0" smtClean="0">
                <a:latin typeface="Arial" pitchFamily="34" charset="0"/>
                <a:ea typeface="Arial Unicode MS" pitchFamily="34" charset="-128"/>
                <a:cs typeface="Arial" pitchFamily="34" charset="0"/>
              </a:rPr>
              <a:t>II. Competencias  Profesionales (CP).  </a:t>
            </a:r>
            <a:r>
              <a:rPr lang="es-MX" sz="2500" dirty="0" smtClean="0">
                <a:latin typeface="Arial" pitchFamily="34" charset="0"/>
                <a:ea typeface="Arial Unicode MS" pitchFamily="34" charset="-128"/>
                <a:cs typeface="Arial" pitchFamily="34" charset="0"/>
              </a:rPr>
              <a:t> A  este componente se le asignará un valor total de hasta 50 puntos de un total  de 100, distribuyéndose de la siguiente manera:</a:t>
            </a:r>
          </a:p>
          <a:p>
            <a:pPr marL="285750" indent="-285750" algn="just">
              <a:lnSpc>
                <a:spcPct val="150000"/>
              </a:lnSpc>
            </a:pPr>
            <a:endParaRPr lang="es-MX" sz="2500" dirty="0">
              <a:latin typeface="Arial" pitchFamily="34" charset="0"/>
              <a:ea typeface="Arial Unicode MS" pitchFamily="34" charset="-128"/>
              <a:cs typeface="Arial" pitchFamily="34" charset="0"/>
            </a:endParaRPr>
          </a:p>
          <a:p>
            <a:pPr marL="342900" indent="-342900" algn="just">
              <a:lnSpc>
                <a:spcPct val="150000"/>
              </a:lnSpc>
              <a:buFont typeface="+mj-lt"/>
              <a:buAutoNum type="alphaLcParenR"/>
            </a:pPr>
            <a:r>
              <a:rPr lang="es-MX" sz="2500" b="1" dirty="0" smtClean="0">
                <a:latin typeface="Arial" pitchFamily="34" charset="0"/>
                <a:ea typeface="Arial Unicode MS" pitchFamily="34" charset="-128"/>
                <a:cs typeface="Arial" pitchFamily="34" charset="0"/>
              </a:rPr>
              <a:t>Preparación Profesional (PP)</a:t>
            </a:r>
            <a:r>
              <a:rPr lang="es-MX" sz="2500" dirty="0" smtClean="0">
                <a:latin typeface="Arial" pitchFamily="34" charset="0"/>
                <a:ea typeface="Arial Unicode MS" pitchFamily="34" charset="-128"/>
                <a:cs typeface="Arial" pitchFamily="34" charset="0"/>
              </a:rPr>
              <a:t>. Exámenes estandarizados, que se aplicarán cada tres años de acuerdo al nivel educativo, para detectar las áreas de oportunidad en el dominio de los contenidos programáticos y la metodología utilizada para su enseñanza, de conformidad con el perfil del puesto.</a:t>
            </a:r>
          </a:p>
          <a:p>
            <a:pPr marL="342900" indent="-342900" algn="just">
              <a:lnSpc>
                <a:spcPct val="150000"/>
              </a:lnSpc>
            </a:pPr>
            <a:r>
              <a:rPr lang="es-MX" sz="2500" dirty="0">
                <a:latin typeface="Arial" pitchFamily="34" charset="0"/>
                <a:ea typeface="Arial Unicode MS" pitchFamily="34" charset="-128"/>
                <a:cs typeface="Arial" pitchFamily="34" charset="0"/>
              </a:rPr>
              <a:t>	</a:t>
            </a:r>
            <a:r>
              <a:rPr lang="es-MX" sz="2500" dirty="0" smtClean="0">
                <a:latin typeface="Arial" pitchFamily="34" charset="0"/>
                <a:ea typeface="Arial Unicode MS" pitchFamily="34" charset="-128"/>
                <a:cs typeface="Arial" pitchFamily="34" charset="0"/>
              </a:rPr>
              <a:t>Le corresponderán hasta 5 de los 50 puntos.</a:t>
            </a:r>
          </a:p>
          <a:p>
            <a:pPr marL="342900" indent="-342900" algn="l"/>
            <a:endParaRPr lang="es-MX" sz="1400" dirty="0" smtClean="0">
              <a:latin typeface="Arial Unicode MS" pitchFamily="34" charset="-128"/>
              <a:ea typeface="Arial Unicode MS" pitchFamily="34" charset="-128"/>
              <a:cs typeface="Arial Unicode MS" pitchFamily="34" charset="-128"/>
            </a:endParaRPr>
          </a:p>
          <a:p>
            <a:pPr marL="342900" indent="-342900" algn="l"/>
            <a:endParaRPr lang="es-MX" sz="1200" dirty="0" smtClean="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42910" y="857232"/>
            <a:ext cx="7786742" cy="5500726"/>
          </a:xfrm>
        </p:spPr>
        <p:txBody>
          <a:bodyPr>
            <a:normAutofit fontScale="92500"/>
          </a:bodyPr>
          <a:lstStyle/>
          <a:p>
            <a:pPr marL="342900" indent="-342900" algn="just">
              <a:lnSpc>
                <a:spcPct val="150000"/>
              </a:lnSpc>
              <a:buAutoNum type="alphaLcParenR" startAt="2"/>
            </a:pPr>
            <a:r>
              <a:rPr lang="es-MX" sz="2300" b="1" dirty="0" smtClean="0">
                <a:latin typeface="Arial" pitchFamily="34" charset="0"/>
                <a:ea typeface="Arial Unicode MS" pitchFamily="34" charset="-128"/>
                <a:cs typeface="Arial" pitchFamily="34" charset="0"/>
              </a:rPr>
              <a:t>Desempeño Profesional (DP),  </a:t>
            </a:r>
            <a:r>
              <a:rPr lang="es-MX" sz="2300" dirty="0" smtClean="0">
                <a:latin typeface="Arial" pitchFamily="34" charset="0"/>
                <a:ea typeface="Arial Unicode MS" pitchFamily="34" charset="-128"/>
                <a:cs typeface="Arial" pitchFamily="34" charset="0"/>
              </a:rPr>
              <a:t> con base en los estándares o los instrumentos y estrategias que para el efecto emita la Secretaría de Educación Pública.</a:t>
            </a:r>
          </a:p>
          <a:p>
            <a:pPr marL="342900" indent="-342900" algn="just">
              <a:lnSpc>
                <a:spcPct val="150000"/>
              </a:lnSpc>
            </a:pPr>
            <a:r>
              <a:rPr lang="es-MX" sz="2300" b="1" dirty="0" smtClean="0">
                <a:latin typeface="Arial" pitchFamily="34" charset="0"/>
                <a:ea typeface="Arial Unicode MS" pitchFamily="34" charset="-128"/>
                <a:cs typeface="Arial" pitchFamily="34" charset="0"/>
              </a:rPr>
              <a:t>	</a:t>
            </a:r>
            <a:r>
              <a:rPr lang="es-MX" sz="2300" dirty="0" smtClean="0">
                <a:latin typeface="Arial" pitchFamily="34" charset="0"/>
                <a:ea typeface="Arial Unicode MS" pitchFamily="34" charset="-128"/>
                <a:cs typeface="Arial" pitchFamily="34" charset="0"/>
              </a:rPr>
              <a:t>Le corresponderán hasta 25 de los 50 puntos.</a:t>
            </a:r>
          </a:p>
          <a:p>
            <a:pPr marL="342900" indent="-342900" algn="just">
              <a:lnSpc>
                <a:spcPct val="150000"/>
              </a:lnSpc>
            </a:pPr>
            <a:endParaRPr lang="es-MX" sz="2300" dirty="0">
              <a:latin typeface="Arial" pitchFamily="34" charset="0"/>
              <a:ea typeface="Arial Unicode MS" pitchFamily="34" charset="-128"/>
              <a:cs typeface="Arial" pitchFamily="34" charset="0"/>
            </a:endParaRPr>
          </a:p>
          <a:p>
            <a:pPr marL="342900" indent="-342900" algn="just">
              <a:lnSpc>
                <a:spcPct val="150000"/>
              </a:lnSpc>
              <a:buAutoNum type="alphaLcParenR" startAt="3"/>
            </a:pPr>
            <a:r>
              <a:rPr lang="es-MX" sz="2300" b="1" dirty="0" smtClean="0">
                <a:latin typeface="Arial" pitchFamily="34" charset="0"/>
                <a:ea typeface="Arial Unicode MS" pitchFamily="34" charset="-128"/>
                <a:cs typeface="Arial" pitchFamily="34" charset="0"/>
              </a:rPr>
              <a:t>Formación Continua (FC),  </a:t>
            </a:r>
            <a:r>
              <a:rPr lang="es-MX" sz="2300" dirty="0" smtClean="0">
                <a:latin typeface="Arial" pitchFamily="34" charset="0"/>
                <a:ea typeface="Arial Unicode MS" pitchFamily="34" charset="-128"/>
                <a:cs typeface="Arial" pitchFamily="34" charset="0"/>
              </a:rPr>
              <a:t>en trayectos formativos focalizados en las áreas de oportunidad detectadas a través de la evaluación  del aprovechamiento escolar, así como de la Preparación y del  Desempeño Profesionales.</a:t>
            </a:r>
          </a:p>
          <a:p>
            <a:pPr marL="342900" indent="-342900" algn="just">
              <a:lnSpc>
                <a:spcPct val="150000"/>
              </a:lnSpc>
            </a:pPr>
            <a:r>
              <a:rPr lang="es-MX" sz="2300" dirty="0">
                <a:latin typeface="Arial" pitchFamily="34" charset="0"/>
                <a:ea typeface="Arial Unicode MS" pitchFamily="34" charset="-128"/>
                <a:cs typeface="Arial" pitchFamily="34" charset="0"/>
              </a:rPr>
              <a:t>	</a:t>
            </a:r>
            <a:r>
              <a:rPr lang="es-MX" sz="2300" dirty="0" smtClean="0">
                <a:latin typeface="Arial" pitchFamily="34" charset="0"/>
                <a:ea typeface="Arial Unicode MS" pitchFamily="34" charset="-128"/>
                <a:cs typeface="Arial" pitchFamily="34" charset="0"/>
              </a:rPr>
              <a:t>Le corresponderán hasta 20 de los 50 puntos.</a:t>
            </a:r>
            <a:endParaRPr lang="es-MX" sz="2300" dirty="0">
              <a:latin typeface="Arial" pitchFamily="34" charset="0"/>
              <a:ea typeface="Arial Unicode MS" pitchFamily="34" charset="-128"/>
              <a:cs typeface="Arial" pitchFamily="34" charset="0"/>
            </a:endParaRPr>
          </a:p>
          <a:p>
            <a:pPr marL="342900" indent="-342900" algn="l"/>
            <a:endParaRPr lang="es-MX" sz="1400" b="1" dirty="0" smtClean="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42910" y="1000108"/>
            <a:ext cx="7786742" cy="5286412"/>
          </a:xfrm>
        </p:spPr>
        <p:txBody>
          <a:bodyPr>
            <a:normAutofit fontScale="85000" lnSpcReduction="10000"/>
          </a:bodyPr>
          <a:lstStyle/>
          <a:p>
            <a:pPr algn="just">
              <a:lnSpc>
                <a:spcPct val="160000"/>
              </a:lnSpc>
            </a:pPr>
            <a:r>
              <a:rPr lang="es-MX" sz="3000" b="1" dirty="0" smtClean="0">
                <a:latin typeface="Arial" pitchFamily="34" charset="0"/>
                <a:cs typeface="Arial" pitchFamily="34" charset="0"/>
              </a:rPr>
              <a:t>TERCERO.</a:t>
            </a:r>
            <a:r>
              <a:rPr lang="es-MX" sz="3000" dirty="0" smtClean="0">
                <a:latin typeface="Arial" pitchFamily="34" charset="0"/>
                <a:cs typeface="Arial" pitchFamily="34" charset="0"/>
              </a:rPr>
              <a:t>  La Secretaría de Educación Pública de acuerdo con la legislación aplicable y con base en los resultados del diagnóstico integral de la Evaluación Universal, establecerá los Programas de Formación Continua y Superación Profesional que deberán instrumentar las autoridades educativas estatales para incidir en la mejora del desempeño docente.</a:t>
            </a:r>
          </a:p>
          <a:p>
            <a:pPr algn="just">
              <a:lnSpc>
                <a:spcPct val="160000"/>
              </a:lnSpc>
            </a:pPr>
            <a:endParaRPr lang="es-MX" sz="3000" dirty="0" smtClean="0">
              <a:latin typeface="Arial" pitchFamily="34" charset="0"/>
              <a:cs typeface="Arial" pitchFamily="34" charset="0"/>
            </a:endParaRPr>
          </a:p>
          <a:p>
            <a:endParaRPr lang="es-MX" dirty="0" smtClean="0"/>
          </a:p>
          <a:p>
            <a:endParaRPr lang="es-MX"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42910" y="857232"/>
            <a:ext cx="7786742" cy="5500726"/>
          </a:xfrm>
        </p:spPr>
        <p:txBody>
          <a:bodyPr>
            <a:noAutofit/>
          </a:bodyPr>
          <a:lstStyle/>
          <a:p>
            <a:pPr algn="just">
              <a:lnSpc>
                <a:spcPct val="150000"/>
              </a:lnSpc>
            </a:pPr>
            <a:r>
              <a:rPr lang="es-MX" sz="2300" dirty="0" smtClean="0">
                <a:latin typeface="Arial" pitchFamily="34" charset="0"/>
                <a:ea typeface="Arial Unicode MS" pitchFamily="34" charset="-128"/>
                <a:cs typeface="Arial" pitchFamily="34" charset="0"/>
              </a:rPr>
              <a:t>Los programas de formación continua serán presenciales, </a:t>
            </a:r>
            <a:r>
              <a:rPr lang="es-MX" sz="2300" dirty="0" err="1" smtClean="0">
                <a:latin typeface="Arial" pitchFamily="34" charset="0"/>
                <a:ea typeface="Arial Unicode MS" pitchFamily="34" charset="-128"/>
                <a:cs typeface="Arial" pitchFamily="34" charset="0"/>
              </a:rPr>
              <a:t>semi</a:t>
            </a:r>
            <a:r>
              <a:rPr lang="es-MX" sz="2300" dirty="0" smtClean="0">
                <a:latin typeface="Arial" pitchFamily="34" charset="0"/>
                <a:ea typeface="Arial Unicode MS" pitchFamily="34" charset="-128"/>
                <a:cs typeface="Arial" pitchFamily="34" charset="0"/>
              </a:rPr>
              <a:t>-presenciales, asesoría en línea, abiertos y a distancia, con diversos  apoyos didácticos (libros, discos compactos, teleconferencias, guías de estudio, información en internet, entre otros).</a:t>
            </a:r>
          </a:p>
          <a:p>
            <a:pPr algn="just">
              <a:lnSpc>
                <a:spcPct val="150000"/>
              </a:lnSpc>
            </a:pPr>
            <a:endParaRPr lang="es-MX" sz="2300" dirty="0">
              <a:latin typeface="Arial" pitchFamily="34" charset="0"/>
              <a:ea typeface="Arial Unicode MS" pitchFamily="34" charset="-128"/>
              <a:cs typeface="Arial" pitchFamily="34" charset="0"/>
            </a:endParaRPr>
          </a:p>
          <a:p>
            <a:pPr algn="just">
              <a:lnSpc>
                <a:spcPct val="150000"/>
              </a:lnSpc>
            </a:pPr>
            <a:r>
              <a:rPr lang="es-MX" sz="2300" dirty="0" smtClean="0">
                <a:latin typeface="Arial" pitchFamily="34" charset="0"/>
                <a:ea typeface="Arial Unicode MS" pitchFamily="34" charset="-128"/>
                <a:cs typeface="Arial" pitchFamily="34" charset="0"/>
              </a:rPr>
              <a:t>En los trayectos formativos se pondrá énfasis en fortalecer las Competencias Profesionales en matemáticas, español, ciencias, tecnologías de la información e inglés.</a:t>
            </a:r>
          </a:p>
          <a:p>
            <a:pPr algn="just"/>
            <a:endParaRPr lang="es-MX" sz="14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42910" y="857232"/>
            <a:ext cx="7786742" cy="5500726"/>
          </a:xfrm>
        </p:spPr>
        <p:txBody>
          <a:bodyPr>
            <a:noAutofit/>
          </a:bodyPr>
          <a:lstStyle/>
          <a:p>
            <a:pPr algn="just">
              <a:lnSpc>
                <a:spcPct val="150000"/>
              </a:lnSpc>
            </a:pPr>
            <a:r>
              <a:rPr lang="es-MX" sz="2500" b="1" dirty="0" smtClean="0">
                <a:latin typeface="Arial" pitchFamily="34" charset="0"/>
                <a:ea typeface="Arial Unicode MS" pitchFamily="34" charset="-128"/>
                <a:cs typeface="Arial" pitchFamily="34" charset="0"/>
              </a:rPr>
              <a:t>CUARTO. </a:t>
            </a:r>
            <a:r>
              <a:rPr lang="es-MX" sz="2500" dirty="0" smtClean="0">
                <a:latin typeface="Arial" pitchFamily="34" charset="0"/>
                <a:ea typeface="Arial Unicode MS" pitchFamily="34" charset="-128"/>
                <a:cs typeface="Arial" pitchFamily="34" charset="0"/>
              </a:rPr>
              <a:t> Los resultados del diagnóstico integral de la Evaluación Universal se harán del conocimiento público por parte de la Secretaría de Educación Pública. Asimismo, dichos resultados, con los trayectos de formación continua focalizados en las áreas de oportunidad detectadas, se comunicarán a las autoridades  educativas estatales; al Sindicato Nacional de Trabajadores de la Educación; al personal docente, directivo y de supervisión.</a:t>
            </a:r>
          </a:p>
          <a:p>
            <a:pPr algn="just">
              <a:lnSpc>
                <a:spcPct val="150000"/>
              </a:lnSpc>
            </a:pPr>
            <a:endParaRPr lang="es-MX" sz="2500" b="1" dirty="0">
              <a:latin typeface="Arial" pitchFamily="34" charset="0"/>
              <a:ea typeface="Arial Unicode MS" pitchFamily="34" charset="-128"/>
              <a:cs typeface="Arial" pitchFamily="34" charset="0"/>
            </a:endParaRPr>
          </a:p>
          <a:p>
            <a:pPr marL="400050" indent="-400050" algn="just"/>
            <a:endParaRPr lang="es-MX" sz="1400" b="1" dirty="0" smtClean="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42910" y="714356"/>
            <a:ext cx="7786742" cy="5786478"/>
          </a:xfrm>
        </p:spPr>
        <p:txBody>
          <a:bodyPr>
            <a:noAutofit/>
          </a:bodyPr>
          <a:lstStyle/>
          <a:p>
            <a:pPr algn="just">
              <a:lnSpc>
                <a:spcPct val="150000"/>
              </a:lnSpc>
            </a:pPr>
            <a:r>
              <a:rPr lang="es-MX" sz="2000" b="1" dirty="0" smtClean="0">
                <a:latin typeface="Arial" pitchFamily="34" charset="0"/>
                <a:ea typeface="Arial Unicode MS" pitchFamily="34" charset="-128"/>
                <a:cs typeface="Arial" pitchFamily="34" charset="0"/>
              </a:rPr>
              <a:t>QUINTO. </a:t>
            </a:r>
            <a:r>
              <a:rPr lang="es-MX" sz="2000" dirty="0" smtClean="0">
                <a:latin typeface="Arial" pitchFamily="34" charset="0"/>
                <a:ea typeface="Arial Unicode MS" pitchFamily="34" charset="-128"/>
                <a:cs typeface="Arial" pitchFamily="34" charset="0"/>
              </a:rPr>
              <a:t> La aplicación de </a:t>
            </a:r>
            <a:r>
              <a:rPr lang="es-MX" sz="2000" b="1" dirty="0" smtClean="0">
                <a:latin typeface="Arial" pitchFamily="34" charset="0"/>
                <a:ea typeface="Arial Unicode MS" pitchFamily="34" charset="-128"/>
                <a:cs typeface="Arial" pitchFamily="34" charset="0"/>
              </a:rPr>
              <a:t>“Preparación Profesional” </a:t>
            </a:r>
            <a:r>
              <a:rPr lang="es-MX" sz="2000" dirty="0" smtClean="0">
                <a:latin typeface="Arial" pitchFamily="34" charset="0"/>
                <a:ea typeface="Arial Unicode MS" pitchFamily="34" charset="-128"/>
                <a:cs typeface="Arial" pitchFamily="34" charset="0"/>
              </a:rPr>
              <a:t> se llevará a cabo por nivel educativo, en todas sus modalidades  así como vertientes –docentes frente a grupo, directivos y docentes en funciones de Apoyo Técnico Pedagógico-, </a:t>
            </a:r>
            <a:r>
              <a:rPr lang="es-MX" sz="2000" b="1" dirty="0" smtClean="0">
                <a:latin typeface="Arial" pitchFamily="34" charset="0"/>
                <a:ea typeface="Arial Unicode MS" pitchFamily="34" charset="-128"/>
                <a:cs typeface="Arial" pitchFamily="34" charset="0"/>
              </a:rPr>
              <a:t>el segundo y tercer fin de semana de cada mes de junio</a:t>
            </a:r>
            <a:r>
              <a:rPr lang="es-MX" sz="2000" dirty="0" smtClean="0">
                <a:latin typeface="Arial" pitchFamily="34" charset="0"/>
                <a:ea typeface="Arial Unicode MS" pitchFamily="34" charset="-128"/>
                <a:cs typeface="Arial" pitchFamily="34" charset="0"/>
              </a:rPr>
              <a:t>, simultáneamente con los participantes del Programa Nacional de Carrera Magisterial, según el nivel educativo que corresponda, iniciando la periodicidad de la evaluación de acuerdo con el siguiente calendario:</a:t>
            </a:r>
          </a:p>
          <a:p>
            <a:pPr algn="just">
              <a:lnSpc>
                <a:spcPct val="150000"/>
              </a:lnSpc>
            </a:pPr>
            <a:endParaRPr lang="es-MX" sz="2000" b="1" dirty="0">
              <a:latin typeface="Arial" pitchFamily="34" charset="0"/>
              <a:ea typeface="Arial Unicode MS" pitchFamily="34" charset="-128"/>
              <a:cs typeface="Arial" pitchFamily="34" charset="0"/>
            </a:endParaRPr>
          </a:p>
          <a:p>
            <a:pPr marL="400050" indent="-400050" algn="just">
              <a:lnSpc>
                <a:spcPct val="150000"/>
              </a:lnSpc>
              <a:buFont typeface="+mj-lt"/>
              <a:buAutoNum type="romanUcPeriod"/>
            </a:pPr>
            <a:r>
              <a:rPr lang="es-MX" sz="2000" b="1" dirty="0" smtClean="0">
                <a:latin typeface="Arial" pitchFamily="34" charset="0"/>
                <a:ea typeface="Arial Unicode MS" pitchFamily="34" charset="-128"/>
                <a:cs typeface="Arial" pitchFamily="34" charset="0"/>
              </a:rPr>
              <a:t>2012 </a:t>
            </a:r>
            <a:r>
              <a:rPr lang="es-MX" sz="2000" dirty="0" smtClean="0">
                <a:latin typeface="Arial" pitchFamily="34" charset="0"/>
                <a:ea typeface="Arial Unicode MS" pitchFamily="34" charset="-128"/>
                <a:cs typeface="Arial" pitchFamily="34" charset="0"/>
              </a:rPr>
              <a:t> Primarias;</a:t>
            </a:r>
          </a:p>
          <a:p>
            <a:pPr marL="400050" indent="-400050" algn="just">
              <a:lnSpc>
                <a:spcPct val="150000"/>
              </a:lnSpc>
              <a:buFont typeface="+mj-lt"/>
              <a:buAutoNum type="romanUcPeriod"/>
            </a:pPr>
            <a:r>
              <a:rPr lang="es-MX" sz="2000" b="1" dirty="0" smtClean="0">
                <a:latin typeface="Arial" pitchFamily="34" charset="0"/>
                <a:ea typeface="Arial Unicode MS" pitchFamily="34" charset="-128"/>
                <a:cs typeface="Arial" pitchFamily="34" charset="0"/>
              </a:rPr>
              <a:t>2013   </a:t>
            </a:r>
            <a:r>
              <a:rPr lang="es-MX" sz="2000" dirty="0" smtClean="0">
                <a:latin typeface="Arial" pitchFamily="34" charset="0"/>
                <a:ea typeface="Arial Unicode MS" pitchFamily="34" charset="-128"/>
                <a:cs typeface="Arial" pitchFamily="34" charset="0"/>
              </a:rPr>
              <a:t>Secundarias, y</a:t>
            </a:r>
          </a:p>
          <a:p>
            <a:pPr marL="400050" indent="-400050" algn="just">
              <a:lnSpc>
                <a:spcPct val="150000"/>
              </a:lnSpc>
              <a:buFont typeface="+mj-lt"/>
              <a:buAutoNum type="romanUcPeriod"/>
            </a:pPr>
            <a:r>
              <a:rPr lang="es-MX" sz="2000" b="1" dirty="0" smtClean="0">
                <a:latin typeface="Arial" pitchFamily="34" charset="0"/>
                <a:ea typeface="Arial Unicode MS" pitchFamily="34" charset="-128"/>
                <a:cs typeface="Arial" pitchFamily="34" charset="0"/>
              </a:rPr>
              <a:t>2014   </a:t>
            </a:r>
            <a:r>
              <a:rPr lang="es-MX" sz="2000" dirty="0" smtClean="0">
                <a:latin typeface="Arial" pitchFamily="34" charset="0"/>
                <a:ea typeface="Arial Unicode MS" pitchFamily="34" charset="-128"/>
                <a:cs typeface="Arial" pitchFamily="34" charset="0"/>
              </a:rPr>
              <a:t>Educación  Inicial, preescolar y  especial.</a:t>
            </a:r>
          </a:p>
          <a:p>
            <a:pPr marL="400050" indent="-400050" algn="just"/>
            <a:endParaRPr lang="es-MX" sz="1400" b="1" dirty="0" smtClean="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42910" y="857232"/>
            <a:ext cx="7786742" cy="5500726"/>
          </a:xfrm>
        </p:spPr>
        <p:txBody>
          <a:bodyPr>
            <a:normAutofit lnSpcReduction="10000"/>
          </a:bodyPr>
          <a:lstStyle/>
          <a:p>
            <a:pPr algn="just">
              <a:lnSpc>
                <a:spcPct val="150000"/>
              </a:lnSpc>
            </a:pPr>
            <a:r>
              <a:rPr lang="es-MX" sz="2500" b="1" dirty="0" smtClean="0">
                <a:latin typeface="Arial" pitchFamily="34" charset="0"/>
                <a:ea typeface="Arial Unicode MS" pitchFamily="34" charset="-128"/>
                <a:cs typeface="Arial" pitchFamily="34" charset="0"/>
              </a:rPr>
              <a:t>SEXTO. </a:t>
            </a:r>
            <a:r>
              <a:rPr lang="es-MX" sz="2500" dirty="0" smtClean="0">
                <a:latin typeface="Arial" pitchFamily="34" charset="0"/>
                <a:ea typeface="Arial Unicode MS" pitchFamily="34" charset="-128"/>
                <a:cs typeface="Arial" pitchFamily="34" charset="0"/>
              </a:rPr>
              <a:t> Los docentes frente a grupo, directivos y docentes en funciones de Apoyo Técnico  Pedagógico  participantes en el Programa Nacional de Carrera Magisterial, de conformidad con los respectivos lineamientos, deberán presentar la evaluación universal en las fechas programadas, de acuerdo a su nivel y modalidad educativa, aún cuando ese año no les corresponda evaluarse. En todo caso estos resultados serán tomados en cuenta para dicho programa.</a:t>
            </a:r>
          </a:p>
          <a:p>
            <a:pPr algn="just"/>
            <a:endParaRPr lang="es-MX" sz="1400" dirty="0">
              <a:latin typeface="Arial Unicode MS" pitchFamily="34" charset="-128"/>
              <a:ea typeface="Arial Unicode MS" pitchFamily="34" charset="-128"/>
              <a:cs typeface="Arial Unicode MS" pitchFamily="34" charset="-128"/>
            </a:endParaRPr>
          </a:p>
          <a:p>
            <a:pPr algn="just"/>
            <a:endParaRPr lang="es-MX" sz="1300" dirty="0">
              <a:latin typeface="Arial Unicode MS" pitchFamily="34" charset="-128"/>
              <a:ea typeface="Arial Unicode MS" pitchFamily="34" charset="-128"/>
              <a:cs typeface="Arial Unicode MS" pitchFamily="34" charset="-128"/>
            </a:endParaRPr>
          </a:p>
          <a:p>
            <a:pPr algn="just"/>
            <a:endParaRPr lang="es-MX" sz="1300" dirty="0" smtClean="0">
              <a:latin typeface="Arial Unicode MS" pitchFamily="34" charset="-128"/>
              <a:ea typeface="Arial Unicode MS" pitchFamily="34" charset="-128"/>
              <a:cs typeface="Arial Unicode MS" pitchFamily="34" charset="-128"/>
            </a:endParaRPr>
          </a:p>
          <a:p>
            <a:pPr algn="just"/>
            <a:endParaRPr lang="es-MX" sz="1300" b="1" dirty="0">
              <a:latin typeface="Arial Unicode MS" pitchFamily="34" charset="-128"/>
              <a:ea typeface="Arial Unicode MS" pitchFamily="34" charset="-128"/>
              <a:cs typeface="Arial Unicode MS" pitchFamily="34" charset="-128"/>
            </a:endParaRPr>
          </a:p>
          <a:p>
            <a:pPr marL="400050" indent="-400050" algn="just"/>
            <a:endParaRPr lang="es-MX" sz="1300" b="1" dirty="0" smtClean="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42910" y="785794"/>
            <a:ext cx="7786742" cy="5572164"/>
          </a:xfrm>
        </p:spPr>
        <p:txBody>
          <a:bodyPr>
            <a:normAutofit/>
          </a:bodyPr>
          <a:lstStyle/>
          <a:p>
            <a:pPr algn="just">
              <a:lnSpc>
                <a:spcPct val="150000"/>
              </a:lnSpc>
            </a:pPr>
            <a:r>
              <a:rPr lang="es-MX" sz="2500" b="1" dirty="0" smtClean="0">
                <a:latin typeface="Arial" pitchFamily="34" charset="0"/>
                <a:ea typeface="Arial Unicode MS" pitchFamily="34" charset="-128"/>
                <a:cs typeface="Arial" pitchFamily="34" charset="0"/>
              </a:rPr>
              <a:t>SÉPTIMO.</a:t>
            </a:r>
            <a:r>
              <a:rPr lang="es-MX" sz="2500" dirty="0" smtClean="0">
                <a:latin typeface="Arial" pitchFamily="34" charset="0"/>
                <a:ea typeface="Arial Unicode MS" pitchFamily="34" charset="-128"/>
                <a:cs typeface="Arial" pitchFamily="34" charset="0"/>
              </a:rPr>
              <a:t>  El Instituto Nacional para la Evaluación de la Educación participará en el diseño de las evaluaciones contempladas en este Acuerdo, de conformidad con las disposiciones jurídicas aplicables y la disponibilidad presupuestaria correspondiente.</a:t>
            </a:r>
          </a:p>
          <a:p>
            <a:pPr algn="just">
              <a:lnSpc>
                <a:spcPct val="150000"/>
              </a:lnSpc>
            </a:pPr>
            <a:endParaRPr lang="es-MX" sz="2500" dirty="0" smtClean="0">
              <a:latin typeface="Arial" pitchFamily="34" charset="0"/>
              <a:ea typeface="Arial Unicode MS" pitchFamily="34" charset="-128"/>
              <a:cs typeface="Arial" pitchFamily="34" charset="0"/>
            </a:endParaRPr>
          </a:p>
          <a:p>
            <a:pPr algn="just">
              <a:lnSpc>
                <a:spcPct val="150000"/>
              </a:lnSpc>
            </a:pPr>
            <a:r>
              <a:rPr lang="es-MX" sz="2500" dirty="0" smtClean="0">
                <a:latin typeface="Arial" pitchFamily="34" charset="0"/>
                <a:ea typeface="Arial Unicode MS" pitchFamily="34" charset="-128"/>
                <a:cs typeface="Arial" pitchFamily="34" charset="0"/>
              </a:rPr>
              <a:t>El presente Acuerdo se suscribe en la Ciudad de México, D.F., a los 31 días del mes de mayo de 2011</a:t>
            </a:r>
          </a:p>
          <a:p>
            <a:pPr algn="just"/>
            <a:endParaRPr lang="es-MX" sz="2500" dirty="0">
              <a:latin typeface="Arial" pitchFamily="34" charset="0"/>
              <a:ea typeface="Arial Unicode MS" pitchFamily="34" charset="-128"/>
              <a:cs typeface="Arial" pitchFamily="34" charset="0"/>
            </a:endParaRPr>
          </a:p>
          <a:p>
            <a:pPr algn="just"/>
            <a:endParaRPr lang="es-MX" sz="2500" dirty="0" smtClean="0">
              <a:latin typeface="Arial" pitchFamily="34" charset="0"/>
              <a:ea typeface="Arial Unicode MS" pitchFamily="34" charset="-128"/>
              <a:cs typeface="Arial" pitchFamily="34" charset="0"/>
            </a:endParaRPr>
          </a:p>
          <a:p>
            <a:pPr algn="just"/>
            <a:endParaRPr lang="es-MX" sz="2500" b="1" dirty="0">
              <a:latin typeface="Arial" pitchFamily="34" charset="0"/>
              <a:ea typeface="Arial Unicode MS" pitchFamily="34" charset="-128"/>
              <a:cs typeface="Arial" pitchFamily="34" charset="0"/>
            </a:endParaRPr>
          </a:p>
          <a:p>
            <a:pPr marL="400050" indent="-400050" algn="just"/>
            <a:endParaRPr lang="es-MX" sz="2500" b="1" dirty="0" smtClean="0">
              <a:latin typeface="Arial" pitchFamily="34" charset="0"/>
              <a:ea typeface="Arial Unicode MS" pitchFamily="34" charset="-128"/>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2910" y="357167"/>
            <a:ext cx="7772400" cy="357190"/>
          </a:xfrm>
        </p:spPr>
        <p:txBody>
          <a:bodyPr>
            <a:normAutofit fontScale="90000"/>
          </a:bodyPr>
          <a:lstStyle/>
          <a:p>
            <a:r>
              <a:rPr lang="es-MX" dirty="0" smtClean="0"/>
              <a:t>¿ Qué es la Evaluación Universal?</a:t>
            </a:r>
            <a:endParaRPr lang="es-ES" dirty="0"/>
          </a:p>
        </p:txBody>
      </p:sp>
      <p:sp>
        <p:nvSpPr>
          <p:cNvPr id="3" name="2 Subtítulo"/>
          <p:cNvSpPr>
            <a:spLocks noGrp="1"/>
          </p:cNvSpPr>
          <p:nvPr>
            <p:ph type="subTitle" idx="1"/>
          </p:nvPr>
        </p:nvSpPr>
        <p:spPr>
          <a:xfrm>
            <a:off x="642910" y="1071546"/>
            <a:ext cx="7786742" cy="5286412"/>
          </a:xfrm>
        </p:spPr>
        <p:txBody>
          <a:bodyPr>
            <a:normAutofit/>
          </a:bodyPr>
          <a:lstStyle/>
          <a:p>
            <a:pPr algn="just">
              <a:lnSpc>
                <a:spcPct val="150000"/>
              </a:lnSpc>
            </a:pPr>
            <a:r>
              <a:rPr lang="es-MX" sz="2500" dirty="0" smtClean="0">
                <a:latin typeface="Arial" pitchFamily="34" charset="0"/>
                <a:ea typeface="Arial Unicode MS" pitchFamily="34" charset="-128"/>
                <a:cs typeface="Arial" pitchFamily="34" charset="0"/>
              </a:rPr>
              <a:t>Es un programa orientado a obtener diagnósticos integrales del logro educativo de los alumnos, así como las competencias profesionales de todos los docentes frente a grupo, directivos y docentes en funciones de apoyo técnico-pedagógico de educación básica, para focalizar los trayectos de formación continua en las áreas de oportunidad que se detecten, con base en sus resultados. </a:t>
            </a:r>
            <a:endParaRPr lang="es-MX" sz="2500" dirty="0">
              <a:latin typeface="Arial" pitchFamily="34" charset="0"/>
              <a:ea typeface="Arial Unicode MS" pitchFamily="34" charset="-128"/>
              <a:cs typeface="Arial" pitchFamily="34" charset="0"/>
            </a:endParaRPr>
          </a:p>
          <a:p>
            <a:pPr algn="just"/>
            <a:endParaRPr lang="es-MX" sz="2500" dirty="0" smtClean="0">
              <a:latin typeface="Arial" pitchFamily="34" charset="0"/>
              <a:ea typeface="Arial Unicode MS" pitchFamily="34" charset="-128"/>
              <a:cs typeface="Arial" pitchFamily="34" charset="0"/>
            </a:endParaRPr>
          </a:p>
          <a:p>
            <a:pPr algn="just"/>
            <a:endParaRPr lang="es-MX" sz="2500" b="1" dirty="0">
              <a:latin typeface="Arial" pitchFamily="34" charset="0"/>
              <a:ea typeface="Arial Unicode MS" pitchFamily="34" charset="-128"/>
              <a:cs typeface="Arial" pitchFamily="34" charset="0"/>
            </a:endParaRPr>
          </a:p>
          <a:p>
            <a:pPr marL="400050" indent="-400050" algn="just"/>
            <a:endParaRPr lang="es-MX" sz="2500" b="1" dirty="0" smtClean="0">
              <a:latin typeface="Arial" pitchFamily="34" charset="0"/>
              <a:ea typeface="Arial Unicode MS" pitchFamily="34" charset="-128"/>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428596" y="642918"/>
            <a:ext cx="8143932" cy="5643602"/>
          </a:xfrm>
        </p:spPr>
        <p:txBody>
          <a:bodyPr>
            <a:normAutofit fontScale="40000" lnSpcReduction="20000"/>
          </a:bodyPr>
          <a:lstStyle/>
          <a:p>
            <a:pPr algn="just">
              <a:lnSpc>
                <a:spcPct val="170000"/>
              </a:lnSpc>
            </a:pPr>
            <a:r>
              <a:rPr lang="es-MX" sz="6000" dirty="0" smtClean="0">
                <a:latin typeface="Arial" pitchFamily="34" charset="0"/>
                <a:cs typeface="Arial" pitchFamily="34" charset="0"/>
              </a:rPr>
              <a:t>México ha avanzado significativamente en el propósito de lograr la cobertura universal en el servicio de educación básica; hoy, la exigencia social se concentra además en transformar el sistema educativo para elevar su calidad. Los maestros y las maestras como actores protagónicos del sistema educativo inciden directamente en la calidad de los aprendizajes de los niños, niñas y jóvenes, por lo que es necesario poner a su alcance las herramientas que les permitan fortalecer continuamente su formación.</a:t>
            </a:r>
          </a:p>
          <a:p>
            <a:pPr algn="just"/>
            <a:endParaRPr lang="es-MX" sz="3600" dirty="0" smtClean="0">
              <a:latin typeface="Arial" pitchFamily="34" charset="0"/>
              <a:cs typeface="Arial" pitchFamily="34" charset="0"/>
            </a:endParaRPr>
          </a:p>
          <a:p>
            <a:endParaRPr lang="es-E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2910" y="642918"/>
            <a:ext cx="7772400" cy="642942"/>
          </a:xfrm>
        </p:spPr>
        <p:txBody>
          <a:bodyPr>
            <a:normAutofit/>
          </a:bodyPr>
          <a:lstStyle/>
          <a:p>
            <a:r>
              <a:rPr lang="es-MX" sz="2800" b="1" dirty="0" smtClean="0"/>
              <a:t>¿ Cuál es el objetivo de la Evaluación Universal?</a:t>
            </a:r>
            <a:endParaRPr lang="es-ES" sz="2800" b="1" dirty="0"/>
          </a:p>
        </p:txBody>
      </p:sp>
      <p:sp>
        <p:nvSpPr>
          <p:cNvPr id="3" name="2 Subtítulo"/>
          <p:cNvSpPr>
            <a:spLocks noGrp="1"/>
          </p:cNvSpPr>
          <p:nvPr>
            <p:ph type="subTitle" idx="1"/>
          </p:nvPr>
        </p:nvSpPr>
        <p:spPr>
          <a:xfrm>
            <a:off x="642910" y="1857364"/>
            <a:ext cx="7786742" cy="4000528"/>
          </a:xfrm>
        </p:spPr>
        <p:txBody>
          <a:bodyPr>
            <a:normAutofit/>
          </a:bodyPr>
          <a:lstStyle/>
          <a:p>
            <a:pPr algn="just">
              <a:lnSpc>
                <a:spcPct val="150000"/>
              </a:lnSpc>
            </a:pPr>
            <a:r>
              <a:rPr lang="es-MX" sz="2500" dirty="0" smtClean="0">
                <a:latin typeface="Arial" pitchFamily="34" charset="0"/>
                <a:ea typeface="Arial Unicode MS" pitchFamily="34" charset="-128"/>
                <a:cs typeface="Arial" pitchFamily="34" charset="0"/>
              </a:rPr>
              <a:t>Obtener un diagnóstico del aprovechamiento de los alumnos y las competencias profesionales de los maestros, con fines estrictamente formativos, para generar las estrategias pertinentes y oportunas que mejoren el logro educativo de los alumnos y el desempeño profesional de los docentes.</a:t>
            </a:r>
            <a:endParaRPr lang="es-MX" sz="2500" dirty="0">
              <a:latin typeface="Arial" pitchFamily="34" charset="0"/>
              <a:ea typeface="Arial Unicode MS" pitchFamily="34" charset="-128"/>
              <a:cs typeface="Arial" pitchFamily="34" charset="0"/>
            </a:endParaRPr>
          </a:p>
          <a:p>
            <a:pPr algn="just"/>
            <a:endParaRPr lang="es-MX" sz="2500" dirty="0" smtClean="0">
              <a:latin typeface="Arial" pitchFamily="34" charset="0"/>
              <a:ea typeface="Arial Unicode MS" pitchFamily="34" charset="-128"/>
              <a:cs typeface="Arial" pitchFamily="34" charset="0"/>
            </a:endParaRPr>
          </a:p>
          <a:p>
            <a:pPr algn="just"/>
            <a:endParaRPr lang="es-MX" sz="2500" b="1" dirty="0">
              <a:latin typeface="Arial" pitchFamily="34" charset="0"/>
              <a:ea typeface="Arial Unicode MS" pitchFamily="34" charset="-128"/>
              <a:cs typeface="Arial" pitchFamily="34" charset="0"/>
            </a:endParaRPr>
          </a:p>
          <a:p>
            <a:pPr marL="400050" indent="-400050" algn="just"/>
            <a:endParaRPr lang="es-MX" sz="2500" b="1" dirty="0" smtClean="0">
              <a:latin typeface="Arial" pitchFamily="34" charset="0"/>
              <a:ea typeface="Arial Unicode MS" pitchFamily="34" charset="-128"/>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2910" y="357166"/>
            <a:ext cx="7772400" cy="714379"/>
          </a:xfrm>
        </p:spPr>
        <p:txBody>
          <a:bodyPr>
            <a:normAutofit fontScale="90000"/>
          </a:bodyPr>
          <a:lstStyle/>
          <a:p>
            <a:r>
              <a:rPr lang="es-MX" dirty="0" smtClean="0"/>
              <a:t>¿</a:t>
            </a:r>
            <a:r>
              <a:rPr lang="es-MX" sz="3100" b="1" dirty="0" smtClean="0"/>
              <a:t>Cuáles son las instancias responsables de la Evaluación Universal</a:t>
            </a:r>
            <a:r>
              <a:rPr lang="es-MX" dirty="0" smtClean="0"/>
              <a:t>?</a:t>
            </a:r>
            <a:endParaRPr lang="es-ES" dirty="0"/>
          </a:p>
        </p:txBody>
      </p:sp>
      <p:sp>
        <p:nvSpPr>
          <p:cNvPr id="3" name="2 Subtítulo"/>
          <p:cNvSpPr>
            <a:spLocks noGrp="1"/>
          </p:cNvSpPr>
          <p:nvPr>
            <p:ph type="subTitle" idx="1"/>
          </p:nvPr>
        </p:nvSpPr>
        <p:spPr>
          <a:xfrm>
            <a:off x="642910" y="1643050"/>
            <a:ext cx="7786742" cy="4714908"/>
          </a:xfrm>
        </p:spPr>
        <p:txBody>
          <a:bodyPr>
            <a:normAutofit fontScale="70000" lnSpcReduction="20000"/>
          </a:bodyPr>
          <a:lstStyle/>
          <a:p>
            <a:pPr marL="514350" indent="-514350" algn="just">
              <a:lnSpc>
                <a:spcPct val="150000"/>
              </a:lnSpc>
              <a:buFont typeface="+mj-lt"/>
              <a:buAutoNum type="romanUcPeriod"/>
            </a:pPr>
            <a:r>
              <a:rPr lang="es-MX" sz="2900" dirty="0" smtClean="0">
                <a:latin typeface="Arial" pitchFamily="34" charset="0"/>
                <a:ea typeface="Arial Unicode MS" pitchFamily="34" charset="-128"/>
                <a:cs typeface="Arial" pitchFamily="34" charset="0"/>
              </a:rPr>
              <a:t>La Secretaría de Educación Pública;</a:t>
            </a:r>
          </a:p>
          <a:p>
            <a:pPr marL="514350" indent="-514350" algn="just">
              <a:lnSpc>
                <a:spcPct val="150000"/>
              </a:lnSpc>
              <a:buFont typeface="+mj-lt"/>
              <a:buAutoNum type="romanUcPeriod"/>
            </a:pPr>
            <a:r>
              <a:rPr lang="es-MX" sz="2900" dirty="0" smtClean="0">
                <a:latin typeface="Arial" pitchFamily="34" charset="0"/>
                <a:ea typeface="Arial Unicode MS" pitchFamily="34" charset="-128"/>
                <a:cs typeface="Arial" pitchFamily="34" charset="0"/>
              </a:rPr>
              <a:t>El Sindicato Nacional de Trabajadores de la Educación;</a:t>
            </a:r>
          </a:p>
          <a:p>
            <a:pPr marL="514350" indent="-514350" algn="just">
              <a:lnSpc>
                <a:spcPct val="150000"/>
              </a:lnSpc>
              <a:buFont typeface="+mj-lt"/>
              <a:buAutoNum type="romanUcPeriod"/>
            </a:pPr>
            <a:r>
              <a:rPr lang="es-MX" sz="2900" dirty="0" smtClean="0">
                <a:latin typeface="Arial" pitchFamily="34" charset="0"/>
                <a:ea typeface="Arial Unicode MS" pitchFamily="34" charset="-128"/>
                <a:cs typeface="Arial" pitchFamily="34" charset="0"/>
              </a:rPr>
              <a:t>La Comisión Rectora de la Alianza por la Calidad de la Educación;</a:t>
            </a:r>
          </a:p>
          <a:p>
            <a:pPr marL="514350" indent="-514350" algn="just">
              <a:lnSpc>
                <a:spcPct val="150000"/>
              </a:lnSpc>
              <a:buFont typeface="+mj-lt"/>
              <a:buAutoNum type="romanUcPeriod"/>
            </a:pPr>
            <a:r>
              <a:rPr lang="es-MX" sz="2900" dirty="0" smtClean="0">
                <a:latin typeface="Arial" pitchFamily="34" charset="0"/>
                <a:ea typeface="Arial Unicode MS" pitchFamily="34" charset="-128"/>
                <a:cs typeface="Arial" pitchFamily="34" charset="0"/>
              </a:rPr>
              <a:t>Las Autoridades Educativas Estatales; y,</a:t>
            </a:r>
          </a:p>
          <a:p>
            <a:pPr marL="514350" indent="-514350" algn="just">
              <a:lnSpc>
                <a:spcPct val="150000"/>
              </a:lnSpc>
              <a:buFont typeface="+mj-lt"/>
              <a:buAutoNum type="romanUcPeriod"/>
            </a:pPr>
            <a:r>
              <a:rPr lang="es-MX" sz="2900" dirty="0" smtClean="0">
                <a:latin typeface="Arial" pitchFamily="34" charset="0"/>
                <a:ea typeface="Arial Unicode MS" pitchFamily="34" charset="-128"/>
                <a:cs typeface="Arial" pitchFamily="34" charset="0"/>
              </a:rPr>
              <a:t>Las Comisiones Mixtas Estatales del Programa de Evaluación Universal, integradas por las Autoridades Educativas Estatales, Titulares de las Oficinas de Servicios Federales de Apoyo a la Educación –</a:t>
            </a:r>
            <a:r>
              <a:rPr lang="es-MX" sz="2900" dirty="0" err="1" smtClean="0">
                <a:latin typeface="Arial" pitchFamily="34" charset="0"/>
                <a:ea typeface="Arial Unicode MS" pitchFamily="34" charset="-128"/>
                <a:cs typeface="Arial" pitchFamily="34" charset="0"/>
              </a:rPr>
              <a:t>OSFAE’s</a:t>
            </a:r>
            <a:r>
              <a:rPr lang="es-MX" sz="2900" dirty="0" smtClean="0">
                <a:latin typeface="Arial" pitchFamily="34" charset="0"/>
                <a:ea typeface="Arial Unicode MS" pitchFamily="34" charset="-128"/>
                <a:cs typeface="Arial" pitchFamily="34" charset="0"/>
              </a:rPr>
              <a:t>- y las Secciones Sindicales del Sindicato Nacional de Trabajadores de la Educación. </a:t>
            </a:r>
          </a:p>
          <a:p>
            <a:pPr algn="just"/>
            <a:endParaRPr lang="es-MX" sz="2500" b="1" dirty="0">
              <a:latin typeface="Arial" pitchFamily="34" charset="0"/>
              <a:ea typeface="Arial Unicode MS" pitchFamily="34" charset="-128"/>
              <a:cs typeface="Arial" pitchFamily="34" charset="0"/>
            </a:endParaRPr>
          </a:p>
          <a:p>
            <a:pPr marL="400050" indent="-400050" algn="just"/>
            <a:endParaRPr lang="es-MX" sz="2500" b="1" dirty="0" smtClean="0">
              <a:latin typeface="Arial" pitchFamily="34" charset="0"/>
              <a:ea typeface="Arial Unicode MS" pitchFamily="34" charset="-128"/>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2910" y="357166"/>
            <a:ext cx="7772400" cy="714379"/>
          </a:xfrm>
        </p:spPr>
        <p:txBody>
          <a:bodyPr>
            <a:normAutofit fontScale="90000"/>
          </a:bodyPr>
          <a:lstStyle/>
          <a:p>
            <a:r>
              <a:rPr lang="es-MX" dirty="0" smtClean="0"/>
              <a:t>¿</a:t>
            </a:r>
            <a:r>
              <a:rPr lang="es-MX" sz="3100" b="1" dirty="0" smtClean="0"/>
              <a:t>Cuáles son los componentes de la </a:t>
            </a:r>
            <a:br>
              <a:rPr lang="es-MX" sz="3100" b="1" dirty="0" smtClean="0"/>
            </a:br>
            <a:r>
              <a:rPr lang="es-MX" sz="3100" b="1" dirty="0" smtClean="0"/>
              <a:t>Evaluación Universal</a:t>
            </a:r>
            <a:r>
              <a:rPr lang="es-MX" dirty="0" smtClean="0"/>
              <a:t>?</a:t>
            </a:r>
            <a:endParaRPr lang="es-ES" dirty="0"/>
          </a:p>
        </p:txBody>
      </p:sp>
      <p:sp>
        <p:nvSpPr>
          <p:cNvPr id="3" name="2 Subtítulo"/>
          <p:cNvSpPr>
            <a:spLocks noGrp="1"/>
          </p:cNvSpPr>
          <p:nvPr>
            <p:ph type="subTitle" idx="1"/>
          </p:nvPr>
        </p:nvSpPr>
        <p:spPr>
          <a:xfrm>
            <a:off x="642910" y="1357298"/>
            <a:ext cx="7786742" cy="4714908"/>
          </a:xfrm>
        </p:spPr>
        <p:txBody>
          <a:bodyPr>
            <a:normAutofit/>
          </a:bodyPr>
          <a:lstStyle/>
          <a:p>
            <a:r>
              <a:rPr lang="es-MX" sz="1400" b="1" i="1" dirty="0" smtClean="0">
                <a:latin typeface="Arial" pitchFamily="34" charset="0"/>
                <a:ea typeface="Arial Unicode MS" pitchFamily="34" charset="-128"/>
                <a:cs typeface="Arial" pitchFamily="34" charset="0"/>
              </a:rPr>
              <a:t>Antecedentes de la Evaluación Universal</a:t>
            </a:r>
          </a:p>
          <a:p>
            <a:r>
              <a:rPr lang="es-MX" sz="1400" b="1" i="1" dirty="0" smtClean="0">
                <a:latin typeface="Arial" pitchFamily="34" charset="0"/>
                <a:ea typeface="Arial Unicode MS" pitchFamily="34" charset="-128"/>
                <a:cs typeface="Arial" pitchFamily="34" charset="0"/>
              </a:rPr>
              <a:t>Componentes y Puntajes</a:t>
            </a:r>
          </a:p>
          <a:p>
            <a:endParaRPr lang="es-MX" sz="2500" b="1" i="1" dirty="0" smtClean="0">
              <a:latin typeface="Arial" pitchFamily="34" charset="0"/>
              <a:ea typeface="Arial Unicode MS" pitchFamily="34" charset="-128"/>
              <a:cs typeface="Arial" pitchFamily="34" charset="0"/>
            </a:endParaRPr>
          </a:p>
          <a:p>
            <a:pPr algn="just"/>
            <a:endParaRPr lang="es-MX" sz="2500" b="1" dirty="0">
              <a:latin typeface="Arial" pitchFamily="34" charset="0"/>
              <a:ea typeface="Arial Unicode MS" pitchFamily="34" charset="-128"/>
              <a:cs typeface="Arial" pitchFamily="34" charset="0"/>
            </a:endParaRPr>
          </a:p>
          <a:p>
            <a:pPr marL="400050" indent="-400050" algn="just"/>
            <a:endParaRPr lang="es-MX" sz="2500" b="1" dirty="0" smtClean="0">
              <a:latin typeface="Arial" pitchFamily="34" charset="0"/>
              <a:ea typeface="Arial Unicode MS" pitchFamily="34" charset="-128"/>
              <a:cs typeface="Arial" pitchFamily="34" charset="0"/>
            </a:endParaRPr>
          </a:p>
        </p:txBody>
      </p:sp>
      <p:graphicFrame>
        <p:nvGraphicFramePr>
          <p:cNvPr id="6" name="5 Tabla"/>
          <p:cNvGraphicFramePr>
            <a:graphicFrameLocks noGrp="1"/>
          </p:cNvGraphicFramePr>
          <p:nvPr/>
        </p:nvGraphicFramePr>
        <p:xfrm>
          <a:off x="1000100" y="2000240"/>
          <a:ext cx="7358114" cy="2704541"/>
        </p:xfrm>
        <a:graphic>
          <a:graphicData uri="http://schemas.openxmlformats.org/drawingml/2006/table">
            <a:tbl>
              <a:tblPr firstRow="1" bandRow="1">
                <a:tableStyleId>{5C22544A-7EE6-4342-B048-85BDC9FD1C3A}</a:tableStyleId>
              </a:tblPr>
              <a:tblGrid>
                <a:gridCol w="2644315"/>
                <a:gridCol w="1638342"/>
                <a:gridCol w="1465884"/>
                <a:gridCol w="1609573"/>
              </a:tblGrid>
              <a:tr h="857256">
                <a:tc>
                  <a:txBody>
                    <a:bodyPr/>
                    <a:lstStyle/>
                    <a:p>
                      <a:pPr algn="ctr"/>
                      <a:r>
                        <a:rPr lang="es-MX" sz="1500" dirty="0" smtClean="0"/>
                        <a:t>Aprovechamiento</a:t>
                      </a:r>
                      <a:r>
                        <a:rPr lang="es-MX" sz="1500" baseline="0" dirty="0" smtClean="0"/>
                        <a:t> </a:t>
                      </a:r>
                    </a:p>
                    <a:p>
                      <a:pPr algn="ctr"/>
                      <a:r>
                        <a:rPr lang="es-MX" sz="1500" baseline="0" dirty="0" smtClean="0"/>
                        <a:t>Escolar (AE)</a:t>
                      </a:r>
                    </a:p>
                    <a:p>
                      <a:pPr algn="ctr"/>
                      <a:r>
                        <a:rPr lang="es-MX" sz="1500" baseline="0" dirty="0" smtClean="0"/>
                        <a:t>50 puntos</a:t>
                      </a:r>
                      <a:endParaRPr lang="es-ES" sz="1500" dirty="0"/>
                    </a:p>
                  </a:txBody>
                  <a:tcPr/>
                </a:tc>
                <a:tc gridSpan="3">
                  <a:txBody>
                    <a:bodyPr/>
                    <a:lstStyle/>
                    <a:p>
                      <a:pPr algn="ctr"/>
                      <a:r>
                        <a:rPr lang="es-MX" sz="1500" dirty="0" smtClean="0"/>
                        <a:t>Competencia</a:t>
                      </a:r>
                      <a:r>
                        <a:rPr lang="es-MX" sz="1500" baseline="0" dirty="0" smtClean="0"/>
                        <a:t> Profesional (CP)</a:t>
                      </a:r>
                    </a:p>
                    <a:p>
                      <a:pPr algn="ctr"/>
                      <a:r>
                        <a:rPr lang="es-MX" sz="1500" baseline="0" dirty="0" smtClean="0"/>
                        <a:t>50 puntos</a:t>
                      </a:r>
                      <a:endParaRPr lang="es-ES" sz="1500" dirty="0"/>
                    </a:p>
                  </a:txBody>
                  <a:tcPr/>
                </a:tc>
                <a:tc hMerge="1">
                  <a:txBody>
                    <a:bodyPr/>
                    <a:lstStyle/>
                    <a:p>
                      <a:endParaRPr lang="es-ES" dirty="0"/>
                    </a:p>
                  </a:txBody>
                  <a:tcPr/>
                </a:tc>
                <a:tc hMerge="1">
                  <a:txBody>
                    <a:bodyPr/>
                    <a:lstStyle/>
                    <a:p>
                      <a:endParaRPr lang="es-ES" dirty="0"/>
                    </a:p>
                  </a:txBody>
                  <a:tcPr/>
                </a:tc>
              </a:tr>
              <a:tr h="684663">
                <a:tc>
                  <a:txBody>
                    <a:bodyPr/>
                    <a:lstStyle/>
                    <a:p>
                      <a:pPr algn="ctr"/>
                      <a:r>
                        <a:rPr lang="es-MX" sz="1500" dirty="0" smtClean="0"/>
                        <a:t>Evaluación</a:t>
                      </a:r>
                      <a:r>
                        <a:rPr lang="es-MX" sz="1500" baseline="0" dirty="0" smtClean="0"/>
                        <a:t> </a:t>
                      </a:r>
                    </a:p>
                    <a:p>
                      <a:pPr algn="ctr"/>
                      <a:r>
                        <a:rPr lang="es-MX" sz="1500" baseline="0" dirty="0" smtClean="0"/>
                        <a:t>alumnos</a:t>
                      </a:r>
                      <a:endParaRPr lang="es-ES" sz="1500" dirty="0"/>
                    </a:p>
                  </a:txBody>
                  <a:tcPr/>
                </a:tc>
                <a:tc>
                  <a:txBody>
                    <a:bodyPr/>
                    <a:lstStyle/>
                    <a:p>
                      <a:pPr algn="ctr"/>
                      <a:r>
                        <a:rPr lang="es-MX" sz="1400" dirty="0" smtClean="0"/>
                        <a:t>Preparación Profesional (PP)</a:t>
                      </a:r>
                      <a:endParaRPr lang="es-ES" sz="1400" dirty="0"/>
                    </a:p>
                  </a:txBody>
                  <a:tcPr/>
                </a:tc>
                <a:tc>
                  <a:txBody>
                    <a:bodyPr/>
                    <a:lstStyle/>
                    <a:p>
                      <a:pPr algn="ctr"/>
                      <a:r>
                        <a:rPr lang="es-MX" sz="1400" dirty="0" smtClean="0"/>
                        <a:t>Desempeño Profesional</a:t>
                      </a:r>
                    </a:p>
                    <a:p>
                      <a:pPr algn="ctr"/>
                      <a:r>
                        <a:rPr lang="es-MX" sz="1400" dirty="0" smtClean="0"/>
                        <a:t>(DP)</a:t>
                      </a:r>
                      <a:endParaRPr lang="es-ES" sz="1400" dirty="0"/>
                    </a:p>
                  </a:txBody>
                  <a:tcPr/>
                </a:tc>
                <a:tc>
                  <a:txBody>
                    <a:bodyPr/>
                    <a:lstStyle/>
                    <a:p>
                      <a:pPr algn="ctr"/>
                      <a:r>
                        <a:rPr lang="es-MX" sz="1400" dirty="0" smtClean="0"/>
                        <a:t>Formación Continua </a:t>
                      </a:r>
                    </a:p>
                    <a:p>
                      <a:pPr algn="ctr"/>
                      <a:r>
                        <a:rPr lang="es-MX" sz="1400" dirty="0" smtClean="0"/>
                        <a:t>(FC)</a:t>
                      </a:r>
                      <a:endParaRPr lang="es-ES" sz="1400" dirty="0"/>
                    </a:p>
                  </a:txBody>
                  <a:tcPr/>
                </a:tc>
              </a:tr>
              <a:tr h="768678">
                <a:tc>
                  <a:txBody>
                    <a:bodyPr/>
                    <a:lstStyle/>
                    <a:p>
                      <a:pPr algn="ctr"/>
                      <a:endParaRPr lang="es-MX" sz="1400" dirty="0" smtClean="0"/>
                    </a:p>
                    <a:p>
                      <a:pPr algn="ctr"/>
                      <a:r>
                        <a:rPr lang="es-MX" sz="1400" dirty="0" smtClean="0"/>
                        <a:t>ENLACE u otros instrumentos</a:t>
                      </a:r>
                      <a:endParaRPr lang="es-ES" sz="1400" dirty="0"/>
                    </a:p>
                  </a:txBody>
                  <a:tcPr/>
                </a:tc>
                <a:tc>
                  <a:txBody>
                    <a:bodyPr/>
                    <a:lstStyle/>
                    <a:p>
                      <a:pPr algn="ctr"/>
                      <a:endParaRPr lang="es-MX" sz="1400" dirty="0" smtClean="0"/>
                    </a:p>
                    <a:p>
                      <a:pPr algn="ctr"/>
                      <a:r>
                        <a:rPr lang="es-MX" sz="1400" dirty="0" smtClean="0"/>
                        <a:t>Examen</a:t>
                      </a:r>
                      <a:r>
                        <a:rPr lang="es-MX" sz="1400" baseline="0" dirty="0" smtClean="0"/>
                        <a:t> Carrera Magisterial</a:t>
                      </a:r>
                      <a:endParaRPr lang="es-ES" sz="1400" dirty="0"/>
                    </a:p>
                  </a:txBody>
                  <a:tcPr/>
                </a:tc>
                <a:tc>
                  <a:txBody>
                    <a:bodyPr/>
                    <a:lstStyle/>
                    <a:p>
                      <a:pPr algn="ctr"/>
                      <a:r>
                        <a:rPr lang="es-MX" sz="1300" dirty="0" smtClean="0"/>
                        <a:t>Estándares de Desempeño Docente en el aula</a:t>
                      </a:r>
                      <a:endParaRPr lang="es-ES" sz="1300" dirty="0"/>
                    </a:p>
                  </a:txBody>
                  <a:tcPr/>
                </a:tc>
                <a:tc>
                  <a:txBody>
                    <a:bodyPr/>
                    <a:lstStyle/>
                    <a:p>
                      <a:pPr algn="ctr"/>
                      <a:endParaRPr lang="es-MX" sz="1400" dirty="0" smtClean="0"/>
                    </a:p>
                    <a:p>
                      <a:pPr algn="ctr"/>
                      <a:r>
                        <a:rPr lang="es-MX" sz="1400" dirty="0" smtClean="0"/>
                        <a:t>Trayectos</a:t>
                      </a:r>
                      <a:r>
                        <a:rPr lang="es-MX" sz="1400" baseline="0" dirty="0" smtClean="0"/>
                        <a:t> Formativos</a:t>
                      </a:r>
                      <a:endParaRPr lang="es-ES" sz="1400" dirty="0"/>
                    </a:p>
                  </a:txBody>
                  <a:tcPr/>
                </a:tc>
              </a:tr>
              <a:tr h="347087">
                <a:tc>
                  <a:txBody>
                    <a:bodyPr/>
                    <a:lstStyle/>
                    <a:p>
                      <a:pPr algn="ctr"/>
                      <a:r>
                        <a:rPr lang="es-MX" sz="1400" dirty="0" smtClean="0"/>
                        <a:t>* 50 puntos</a:t>
                      </a:r>
                      <a:endParaRPr lang="es-ES" sz="1400" dirty="0"/>
                    </a:p>
                  </a:txBody>
                  <a:tcPr/>
                </a:tc>
                <a:tc>
                  <a:txBody>
                    <a:bodyPr/>
                    <a:lstStyle/>
                    <a:p>
                      <a:pPr algn="ctr"/>
                      <a:r>
                        <a:rPr lang="es-MX" sz="1400" dirty="0" smtClean="0"/>
                        <a:t>5 puntos</a:t>
                      </a:r>
                      <a:endParaRPr lang="es-ES" sz="1400" dirty="0"/>
                    </a:p>
                  </a:txBody>
                  <a:tcPr/>
                </a:tc>
                <a:tc>
                  <a:txBody>
                    <a:bodyPr/>
                    <a:lstStyle/>
                    <a:p>
                      <a:pPr algn="ctr"/>
                      <a:r>
                        <a:rPr lang="es-MX" sz="1400" dirty="0" smtClean="0"/>
                        <a:t>25 puntos</a:t>
                      </a:r>
                      <a:endParaRPr lang="es-ES" sz="1400" dirty="0"/>
                    </a:p>
                  </a:txBody>
                  <a:tcPr/>
                </a:tc>
                <a:tc>
                  <a:txBody>
                    <a:bodyPr/>
                    <a:lstStyle/>
                    <a:p>
                      <a:pPr algn="ctr"/>
                      <a:r>
                        <a:rPr lang="es-MX" sz="1400" dirty="0" smtClean="0"/>
                        <a:t>20 puntos</a:t>
                      </a:r>
                      <a:endParaRPr lang="es-ES" sz="1400" dirty="0"/>
                    </a:p>
                  </a:txBody>
                  <a:tcPr/>
                </a:tc>
              </a:tr>
            </a:tbl>
          </a:graphicData>
        </a:graphic>
      </p:graphicFrame>
      <p:graphicFrame>
        <p:nvGraphicFramePr>
          <p:cNvPr id="7" name="6 Tabla"/>
          <p:cNvGraphicFramePr>
            <a:graphicFrameLocks noGrp="1"/>
          </p:cNvGraphicFramePr>
          <p:nvPr/>
        </p:nvGraphicFramePr>
        <p:xfrm>
          <a:off x="1000100" y="5000636"/>
          <a:ext cx="2857520" cy="304800"/>
        </p:xfrm>
        <a:graphic>
          <a:graphicData uri="http://schemas.openxmlformats.org/drawingml/2006/table">
            <a:tbl>
              <a:tblPr firstRow="1" bandRow="1">
                <a:tableStyleId>{5C22544A-7EE6-4342-B048-85BDC9FD1C3A}</a:tableStyleId>
              </a:tblPr>
              <a:tblGrid>
                <a:gridCol w="2857520"/>
              </a:tblGrid>
              <a:tr h="285752">
                <a:tc>
                  <a:txBody>
                    <a:bodyPr/>
                    <a:lstStyle/>
                    <a:p>
                      <a:r>
                        <a:rPr lang="es-MX" sz="1400" dirty="0" smtClean="0"/>
                        <a:t>Docente </a:t>
                      </a:r>
                      <a:r>
                        <a:rPr lang="es-MX" sz="1400" baseline="0" dirty="0" smtClean="0"/>
                        <a:t> frente a  grupo</a:t>
                      </a:r>
                      <a:endParaRPr lang="es-ES" sz="1400" dirty="0"/>
                    </a:p>
                  </a:txBody>
                  <a:tcPr/>
                </a:tc>
              </a:tr>
            </a:tbl>
          </a:graphicData>
        </a:graphic>
      </p:graphicFrame>
      <p:graphicFrame>
        <p:nvGraphicFramePr>
          <p:cNvPr id="8" name="7 Tabla"/>
          <p:cNvGraphicFramePr>
            <a:graphicFrameLocks noGrp="1"/>
          </p:cNvGraphicFramePr>
          <p:nvPr/>
        </p:nvGraphicFramePr>
        <p:xfrm>
          <a:off x="1000100" y="5429264"/>
          <a:ext cx="5286412" cy="304800"/>
        </p:xfrm>
        <a:graphic>
          <a:graphicData uri="http://schemas.openxmlformats.org/drawingml/2006/table">
            <a:tbl>
              <a:tblPr firstRow="1" bandRow="1">
                <a:tableStyleId>{5C22544A-7EE6-4342-B048-85BDC9FD1C3A}</a:tableStyleId>
              </a:tblPr>
              <a:tblGrid>
                <a:gridCol w="5286412"/>
              </a:tblGrid>
              <a:tr h="285752">
                <a:tc>
                  <a:txBody>
                    <a:bodyPr/>
                    <a:lstStyle/>
                    <a:p>
                      <a:r>
                        <a:rPr lang="es-MX" sz="1400" dirty="0" smtClean="0"/>
                        <a:t>Docentes</a:t>
                      </a:r>
                      <a:r>
                        <a:rPr lang="es-MX" sz="1400" baseline="0" dirty="0" smtClean="0"/>
                        <a:t> en funciones de apoyo técnico pedagógico</a:t>
                      </a:r>
                      <a:endParaRPr lang="es-ES" sz="1400" dirty="0"/>
                    </a:p>
                  </a:txBody>
                  <a:tcPr/>
                </a:tc>
              </a:tr>
            </a:tbl>
          </a:graphicData>
        </a:graphic>
      </p:graphicFrame>
      <p:graphicFrame>
        <p:nvGraphicFramePr>
          <p:cNvPr id="9" name="8 Tabla"/>
          <p:cNvGraphicFramePr>
            <a:graphicFrameLocks noGrp="1"/>
          </p:cNvGraphicFramePr>
          <p:nvPr/>
        </p:nvGraphicFramePr>
        <p:xfrm>
          <a:off x="1000100" y="5929330"/>
          <a:ext cx="6096000" cy="285752"/>
        </p:xfrm>
        <a:graphic>
          <a:graphicData uri="http://schemas.openxmlformats.org/drawingml/2006/table">
            <a:tbl>
              <a:tblPr firstRow="1" bandRow="1">
                <a:tableStyleId>{5C22544A-7EE6-4342-B048-85BDC9FD1C3A}</a:tableStyleId>
              </a:tblPr>
              <a:tblGrid>
                <a:gridCol w="6096000"/>
              </a:tblGrid>
              <a:tr h="285752">
                <a:tc>
                  <a:txBody>
                    <a:bodyPr/>
                    <a:lstStyle/>
                    <a:p>
                      <a:r>
                        <a:rPr lang="es-MX" sz="1200" dirty="0" smtClean="0"/>
                        <a:t>Docentes</a:t>
                      </a:r>
                      <a:r>
                        <a:rPr lang="es-MX" sz="1200" baseline="0" dirty="0" smtClean="0"/>
                        <a:t> en funciones directivas, jefaturas de enseñanza, supervisión o jefatura de sector</a:t>
                      </a:r>
                      <a:endParaRPr lang="es-ES" sz="1200" dirty="0"/>
                    </a:p>
                  </a:txBody>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42910" y="714356"/>
            <a:ext cx="7786742" cy="5643602"/>
          </a:xfrm>
        </p:spPr>
        <p:txBody>
          <a:bodyPr>
            <a:normAutofit fontScale="85000" lnSpcReduction="20000"/>
          </a:bodyPr>
          <a:lstStyle/>
          <a:p>
            <a:pPr marL="971550" lvl="1" indent="-514350" algn="just">
              <a:lnSpc>
                <a:spcPct val="150000"/>
              </a:lnSpc>
              <a:buFont typeface="Wingdings" pitchFamily="2" charset="2"/>
              <a:buChar char="v"/>
            </a:pPr>
            <a:r>
              <a:rPr lang="es-MX" dirty="0" smtClean="0">
                <a:latin typeface="Arial" pitchFamily="34" charset="0"/>
                <a:ea typeface="Arial Unicode MS" pitchFamily="34" charset="-128"/>
                <a:cs typeface="Arial" pitchFamily="34" charset="0"/>
              </a:rPr>
              <a:t>La Evaluación del Desempeño Profesional (DP), se integrará al diagnóstico de la Evaluación Universal, una vez que la Secretaría de Educación Pública generalice la implementación de los Estándares de Desempeño Docente y Gestión Escolar.</a:t>
            </a:r>
          </a:p>
          <a:p>
            <a:pPr marL="971550" lvl="1" indent="-514350" algn="just">
              <a:lnSpc>
                <a:spcPct val="150000"/>
              </a:lnSpc>
            </a:pPr>
            <a:endParaRPr lang="es-MX" dirty="0" smtClean="0">
              <a:latin typeface="Arial" pitchFamily="34" charset="0"/>
              <a:ea typeface="Arial Unicode MS" pitchFamily="34" charset="-128"/>
              <a:cs typeface="Arial" pitchFamily="34" charset="0"/>
            </a:endParaRPr>
          </a:p>
          <a:p>
            <a:pPr marL="971550" lvl="1" indent="-514350" algn="just">
              <a:lnSpc>
                <a:spcPct val="150000"/>
              </a:lnSpc>
              <a:buFont typeface="Wingdings" pitchFamily="2" charset="2"/>
              <a:buChar char="v"/>
            </a:pPr>
            <a:r>
              <a:rPr lang="es-MX" dirty="0" smtClean="0">
                <a:latin typeface="Arial" pitchFamily="34" charset="0"/>
                <a:ea typeface="Arial Unicode MS" pitchFamily="34" charset="-128"/>
                <a:cs typeface="Arial" pitchFamily="34" charset="0"/>
              </a:rPr>
              <a:t>La  Evaluación de la Formación Continua (FC), se integrará al diagnóstico de la Evaluación Universal, a partir del segundo ciclo de este Programa que inicia en 2015. </a:t>
            </a:r>
          </a:p>
          <a:p>
            <a:pPr algn="just"/>
            <a:endParaRPr lang="es-MX" sz="2800" b="1" dirty="0">
              <a:latin typeface="Arial" pitchFamily="34" charset="0"/>
              <a:ea typeface="Arial Unicode MS" pitchFamily="34" charset="-128"/>
              <a:cs typeface="Arial" pitchFamily="34" charset="0"/>
            </a:endParaRPr>
          </a:p>
          <a:p>
            <a:pPr marL="400050" indent="-400050" algn="just"/>
            <a:endParaRPr lang="es-MX" sz="2500" b="1" dirty="0" smtClean="0">
              <a:latin typeface="Arial" pitchFamily="34" charset="0"/>
              <a:ea typeface="Arial Unicode MS" pitchFamily="34" charset="-128"/>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2910" y="357167"/>
            <a:ext cx="7772400" cy="357190"/>
          </a:xfrm>
        </p:spPr>
        <p:txBody>
          <a:bodyPr>
            <a:normAutofit fontScale="90000"/>
          </a:bodyPr>
          <a:lstStyle/>
          <a:p>
            <a:r>
              <a:rPr lang="es-MX" b="1" dirty="0" smtClean="0"/>
              <a:t>¿ </a:t>
            </a:r>
            <a:r>
              <a:rPr lang="es-MX" sz="3100" b="1" dirty="0" smtClean="0"/>
              <a:t>Cuáles son las fases de la Evaluación Universal</a:t>
            </a:r>
            <a:r>
              <a:rPr lang="es-MX" b="1" dirty="0" smtClean="0"/>
              <a:t>?</a:t>
            </a:r>
            <a:endParaRPr lang="es-ES" b="1" dirty="0"/>
          </a:p>
        </p:txBody>
      </p:sp>
      <p:sp>
        <p:nvSpPr>
          <p:cNvPr id="3" name="2 Subtítulo"/>
          <p:cNvSpPr>
            <a:spLocks noGrp="1"/>
          </p:cNvSpPr>
          <p:nvPr>
            <p:ph type="subTitle" idx="1"/>
          </p:nvPr>
        </p:nvSpPr>
        <p:spPr>
          <a:xfrm>
            <a:off x="642910" y="1071546"/>
            <a:ext cx="7786742" cy="5286412"/>
          </a:xfrm>
        </p:spPr>
        <p:txBody>
          <a:bodyPr>
            <a:normAutofit lnSpcReduction="10000"/>
          </a:bodyPr>
          <a:lstStyle/>
          <a:p>
            <a:pPr algn="just">
              <a:lnSpc>
                <a:spcPct val="150000"/>
              </a:lnSpc>
            </a:pPr>
            <a:r>
              <a:rPr lang="es-MX" sz="2500" dirty="0" smtClean="0">
                <a:latin typeface="Arial" pitchFamily="34" charset="0"/>
                <a:ea typeface="Arial Unicode MS" pitchFamily="34" charset="-128"/>
                <a:cs typeface="Arial" pitchFamily="34" charset="0"/>
              </a:rPr>
              <a:t>La Evaluación Universal se realizará cada tres años, de acuerdo a las siguientes fases:</a:t>
            </a:r>
          </a:p>
          <a:p>
            <a:pPr algn="just">
              <a:lnSpc>
                <a:spcPct val="150000"/>
              </a:lnSpc>
            </a:pPr>
            <a:r>
              <a:rPr lang="es-MX" sz="2500" dirty="0" smtClean="0">
                <a:latin typeface="Arial" pitchFamily="34" charset="0"/>
                <a:ea typeface="Arial Unicode MS" pitchFamily="34" charset="-128"/>
                <a:cs typeface="Arial" pitchFamily="34" charset="0"/>
              </a:rPr>
              <a:t>A partir del 2012: Educación Primaria, Primaria Indígena e Internados. </a:t>
            </a:r>
          </a:p>
          <a:p>
            <a:pPr algn="just">
              <a:lnSpc>
                <a:spcPct val="150000"/>
              </a:lnSpc>
            </a:pPr>
            <a:r>
              <a:rPr lang="es-MX" sz="2500" dirty="0" smtClean="0">
                <a:latin typeface="Arial" pitchFamily="34" charset="0"/>
                <a:ea typeface="Arial Unicode MS" pitchFamily="34" charset="-128"/>
                <a:cs typeface="Arial" pitchFamily="34" charset="0"/>
              </a:rPr>
              <a:t>A partir del 2013: Secundaria General, Secundaria Técnica y Telesecundaria.</a:t>
            </a:r>
          </a:p>
          <a:p>
            <a:pPr algn="just">
              <a:lnSpc>
                <a:spcPct val="150000"/>
              </a:lnSpc>
            </a:pPr>
            <a:r>
              <a:rPr lang="es-MX" sz="2500" dirty="0" smtClean="0">
                <a:latin typeface="Arial" pitchFamily="34" charset="0"/>
                <a:ea typeface="Arial Unicode MS" pitchFamily="34" charset="-128"/>
                <a:cs typeface="Arial" pitchFamily="34" charset="0"/>
              </a:rPr>
              <a:t>A partir del 2014: Educación Inicial, Preescolar, Preescolar Indígena, Especial, Artísticas, Física y Tecnológica.</a:t>
            </a:r>
            <a:endParaRPr lang="es-MX" sz="2500" dirty="0">
              <a:latin typeface="Arial" pitchFamily="34" charset="0"/>
              <a:ea typeface="Arial Unicode MS" pitchFamily="34" charset="-128"/>
              <a:cs typeface="Arial" pitchFamily="34" charset="0"/>
            </a:endParaRPr>
          </a:p>
          <a:p>
            <a:pPr algn="just"/>
            <a:endParaRPr lang="es-MX" sz="2500" dirty="0" smtClean="0">
              <a:latin typeface="Arial" pitchFamily="34" charset="0"/>
              <a:ea typeface="Arial Unicode MS" pitchFamily="34" charset="-128"/>
              <a:cs typeface="Arial" pitchFamily="34" charset="0"/>
            </a:endParaRPr>
          </a:p>
          <a:p>
            <a:pPr algn="just"/>
            <a:endParaRPr lang="es-MX" sz="2500" b="1" dirty="0">
              <a:latin typeface="Arial" pitchFamily="34" charset="0"/>
              <a:ea typeface="Arial Unicode MS" pitchFamily="34" charset="-128"/>
              <a:cs typeface="Arial" pitchFamily="34" charset="0"/>
            </a:endParaRPr>
          </a:p>
          <a:p>
            <a:pPr marL="400050" indent="-400050" algn="just"/>
            <a:endParaRPr lang="es-MX" sz="2500" b="1" dirty="0" smtClean="0">
              <a:latin typeface="Arial" pitchFamily="34" charset="0"/>
              <a:ea typeface="Arial Unicode MS" pitchFamily="34" charset="-128"/>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2910" y="785794"/>
            <a:ext cx="7772400" cy="714380"/>
          </a:xfrm>
        </p:spPr>
        <p:txBody>
          <a:bodyPr>
            <a:normAutofit fontScale="90000"/>
          </a:bodyPr>
          <a:lstStyle/>
          <a:p>
            <a:r>
              <a:rPr lang="es-MX" b="1" dirty="0" smtClean="0"/>
              <a:t>¿</a:t>
            </a:r>
            <a:r>
              <a:rPr lang="es-MX" sz="3100" b="1" dirty="0" smtClean="0"/>
              <a:t>Quiénes participan en la Evaluación Universal</a:t>
            </a:r>
            <a:r>
              <a:rPr lang="es-MX" b="1" dirty="0" smtClean="0"/>
              <a:t>?</a:t>
            </a:r>
            <a:endParaRPr lang="es-ES" b="1" dirty="0"/>
          </a:p>
        </p:txBody>
      </p:sp>
      <p:sp>
        <p:nvSpPr>
          <p:cNvPr id="3" name="2 Subtítulo"/>
          <p:cNvSpPr>
            <a:spLocks noGrp="1"/>
          </p:cNvSpPr>
          <p:nvPr>
            <p:ph type="subTitle" idx="1"/>
          </p:nvPr>
        </p:nvSpPr>
        <p:spPr>
          <a:xfrm>
            <a:off x="642910" y="1857364"/>
            <a:ext cx="7786742" cy="3929090"/>
          </a:xfrm>
        </p:spPr>
        <p:txBody>
          <a:bodyPr>
            <a:normAutofit/>
          </a:bodyPr>
          <a:lstStyle/>
          <a:p>
            <a:pPr algn="just">
              <a:lnSpc>
                <a:spcPct val="150000"/>
              </a:lnSpc>
              <a:buFont typeface="Wingdings" pitchFamily="2" charset="2"/>
              <a:buChar char="ü"/>
            </a:pPr>
            <a:r>
              <a:rPr lang="es-MX" sz="2500" dirty="0" smtClean="0">
                <a:latin typeface="Arial" pitchFamily="34" charset="0"/>
                <a:ea typeface="Arial Unicode MS" pitchFamily="34" charset="-128"/>
                <a:cs typeface="Arial" pitchFamily="34" charset="0"/>
              </a:rPr>
              <a:t> Todos los alumnos de educación básica.</a:t>
            </a:r>
          </a:p>
          <a:p>
            <a:pPr algn="just">
              <a:lnSpc>
                <a:spcPct val="150000"/>
              </a:lnSpc>
              <a:buFont typeface="Wingdings" pitchFamily="2" charset="2"/>
              <a:buChar char="ü"/>
            </a:pPr>
            <a:r>
              <a:rPr lang="es-MX" sz="2500" dirty="0" smtClean="0">
                <a:latin typeface="Arial" pitchFamily="34" charset="0"/>
                <a:ea typeface="Arial Unicode MS" pitchFamily="34" charset="-128"/>
                <a:cs typeface="Arial" pitchFamily="34" charset="0"/>
              </a:rPr>
              <a:t> Todos los docentes, directivos y asesores técnico-</a:t>
            </a:r>
          </a:p>
          <a:p>
            <a:pPr algn="just">
              <a:lnSpc>
                <a:spcPct val="150000"/>
              </a:lnSpc>
            </a:pPr>
            <a:r>
              <a:rPr lang="es-MX" sz="2500" dirty="0" smtClean="0">
                <a:latin typeface="Arial" pitchFamily="34" charset="0"/>
                <a:ea typeface="Arial Unicode MS" pitchFamily="34" charset="-128"/>
                <a:cs typeface="Arial" pitchFamily="34" charset="0"/>
              </a:rPr>
              <a:t>     pedagógicos que tengan plaza de base o </a:t>
            </a:r>
          </a:p>
          <a:p>
            <a:pPr algn="just">
              <a:lnSpc>
                <a:spcPct val="150000"/>
              </a:lnSpc>
            </a:pPr>
            <a:r>
              <a:rPr lang="es-MX" sz="2500" dirty="0" smtClean="0">
                <a:latin typeface="Arial" pitchFamily="34" charset="0"/>
                <a:ea typeface="Arial Unicode MS" pitchFamily="34" charset="-128"/>
                <a:cs typeface="Arial" pitchFamily="34" charset="0"/>
              </a:rPr>
              <a:t>     interinato ilimitado sin titular.</a:t>
            </a:r>
          </a:p>
          <a:p>
            <a:pPr algn="just"/>
            <a:endParaRPr lang="es-MX" sz="2500" b="1" dirty="0">
              <a:latin typeface="Arial" pitchFamily="34" charset="0"/>
              <a:ea typeface="Arial Unicode MS" pitchFamily="34" charset="-128"/>
              <a:cs typeface="Arial" pitchFamily="34" charset="0"/>
            </a:endParaRPr>
          </a:p>
          <a:p>
            <a:pPr marL="400050" indent="-400050" algn="just"/>
            <a:endParaRPr lang="es-MX" sz="2500" b="1" dirty="0" smtClean="0">
              <a:latin typeface="Arial" pitchFamily="34" charset="0"/>
              <a:ea typeface="Arial Unicode MS" pitchFamily="34" charset="-128"/>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2910" y="785794"/>
            <a:ext cx="7772400" cy="714380"/>
          </a:xfrm>
        </p:spPr>
        <p:txBody>
          <a:bodyPr>
            <a:noAutofit/>
          </a:bodyPr>
          <a:lstStyle/>
          <a:p>
            <a:r>
              <a:rPr lang="es-MX" sz="2600" b="1" dirty="0" smtClean="0"/>
              <a:t>¿Cómo se darán a conocer los diagnósticos de la  </a:t>
            </a:r>
            <a:r>
              <a:rPr lang="es-MX" sz="2600" b="1" dirty="0" smtClean="0"/>
              <a:t>Evaluación Universal?</a:t>
            </a:r>
            <a:endParaRPr lang="es-ES" sz="2600" b="1" dirty="0"/>
          </a:p>
        </p:txBody>
      </p:sp>
      <p:sp>
        <p:nvSpPr>
          <p:cNvPr id="3" name="2 Subtítulo"/>
          <p:cNvSpPr>
            <a:spLocks noGrp="1"/>
          </p:cNvSpPr>
          <p:nvPr>
            <p:ph type="subTitle" idx="1"/>
          </p:nvPr>
        </p:nvSpPr>
        <p:spPr>
          <a:xfrm>
            <a:off x="642910" y="1857364"/>
            <a:ext cx="7786742" cy="3929090"/>
          </a:xfrm>
        </p:spPr>
        <p:txBody>
          <a:bodyPr>
            <a:normAutofit fontScale="70000" lnSpcReduction="20000"/>
          </a:bodyPr>
          <a:lstStyle/>
          <a:p>
            <a:pPr algn="just">
              <a:lnSpc>
                <a:spcPct val="170000"/>
              </a:lnSpc>
            </a:pPr>
            <a:r>
              <a:rPr lang="es-MX" sz="2900" dirty="0" smtClean="0">
                <a:latin typeface="Arial" pitchFamily="34" charset="0"/>
                <a:ea typeface="Arial Unicode MS" pitchFamily="34" charset="-128"/>
                <a:cs typeface="Arial" pitchFamily="34" charset="0"/>
              </a:rPr>
              <a:t>La Comisión Estatal Mixta, dará a conocer a cada participante su diagnóstico, y en su caso, la recomendación específica de los trayectos de formación continua.</a:t>
            </a:r>
            <a:endParaRPr lang="es-MX" sz="2900" dirty="0" smtClean="0">
              <a:latin typeface="Arial" pitchFamily="34" charset="0"/>
              <a:ea typeface="Arial Unicode MS" pitchFamily="34" charset="-128"/>
              <a:cs typeface="Arial" pitchFamily="34" charset="0"/>
            </a:endParaRPr>
          </a:p>
          <a:p>
            <a:pPr algn="just">
              <a:lnSpc>
                <a:spcPct val="170000"/>
              </a:lnSpc>
            </a:pPr>
            <a:r>
              <a:rPr lang="es-MX" sz="2900" dirty="0" smtClean="0">
                <a:latin typeface="Arial" pitchFamily="34" charset="0"/>
                <a:ea typeface="Arial Unicode MS" pitchFamily="34" charset="-128"/>
                <a:cs typeface="Arial" pitchFamily="34" charset="0"/>
              </a:rPr>
              <a:t>Los participantes tendrán acceso a su información, en la página web de la Evaluación Universal de la Secretaría de Educación Pública,  a través de la consulta personal con su CURP, requiriéndoseles para su seguridad, efectuar algunas validaciones adicionales.</a:t>
            </a:r>
            <a:endParaRPr lang="es-MX" sz="2900" dirty="0">
              <a:latin typeface="Arial" pitchFamily="34" charset="0"/>
              <a:ea typeface="Arial Unicode MS" pitchFamily="34" charset="-128"/>
              <a:cs typeface="Arial" pitchFamily="34" charset="0"/>
            </a:endParaRPr>
          </a:p>
          <a:p>
            <a:pPr marL="400050" indent="-400050" algn="just"/>
            <a:endParaRPr lang="es-MX" sz="2500" b="1" dirty="0" smtClean="0">
              <a:latin typeface="Arial" pitchFamily="34" charset="0"/>
              <a:ea typeface="Arial Unicode MS" pitchFamily="34" charset="-128"/>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2910" y="785794"/>
            <a:ext cx="7772400" cy="714380"/>
          </a:xfrm>
        </p:spPr>
        <p:txBody>
          <a:bodyPr>
            <a:noAutofit/>
          </a:bodyPr>
          <a:lstStyle/>
          <a:p>
            <a:r>
              <a:rPr lang="es-MX" sz="2300" b="1" dirty="0" smtClean="0"/>
              <a:t>¿Cómo participan para evaluar el componente de Preparación Profesional </a:t>
            </a:r>
            <a:r>
              <a:rPr lang="es-MX" sz="2300" b="1" dirty="0" smtClean="0"/>
              <a:t>los docentes y directores que tienen doble plaza</a:t>
            </a:r>
            <a:r>
              <a:rPr lang="es-MX" sz="2300" b="1" dirty="0" smtClean="0"/>
              <a:t>?</a:t>
            </a:r>
            <a:endParaRPr lang="es-ES" sz="2300" b="1" dirty="0"/>
          </a:p>
        </p:txBody>
      </p:sp>
      <p:sp>
        <p:nvSpPr>
          <p:cNvPr id="3" name="2 Subtítulo"/>
          <p:cNvSpPr>
            <a:spLocks noGrp="1"/>
          </p:cNvSpPr>
          <p:nvPr>
            <p:ph type="subTitle" idx="1"/>
          </p:nvPr>
        </p:nvSpPr>
        <p:spPr>
          <a:xfrm>
            <a:off x="642910" y="1857364"/>
            <a:ext cx="7786742" cy="4500594"/>
          </a:xfrm>
        </p:spPr>
        <p:txBody>
          <a:bodyPr>
            <a:normAutofit fontScale="70000" lnSpcReduction="20000"/>
          </a:bodyPr>
          <a:lstStyle/>
          <a:p>
            <a:pPr marL="400050" indent="-400050" algn="just">
              <a:lnSpc>
                <a:spcPct val="170000"/>
              </a:lnSpc>
              <a:buFont typeface="Wingdings" pitchFamily="2" charset="2"/>
              <a:buChar char="Ø"/>
            </a:pPr>
            <a:r>
              <a:rPr lang="es-MX" sz="2500" b="1" dirty="0" smtClean="0">
                <a:latin typeface="Arial" pitchFamily="34" charset="0"/>
                <a:ea typeface="Arial Unicode MS" pitchFamily="34" charset="-128"/>
                <a:cs typeface="Arial" pitchFamily="34" charset="0"/>
              </a:rPr>
              <a:t>Si las plazas corresponden al mismo tipo de examen, presentarán la evaluación del componente Preparación Profesional (PP), en un examen y tendrán el diagnóstico para ambas.</a:t>
            </a:r>
          </a:p>
          <a:p>
            <a:pPr marL="400050" indent="-400050" algn="just">
              <a:lnSpc>
                <a:spcPct val="170000"/>
              </a:lnSpc>
            </a:pPr>
            <a:r>
              <a:rPr lang="es-MX" sz="2500" b="1" dirty="0" smtClean="0">
                <a:latin typeface="Arial" pitchFamily="34" charset="0"/>
                <a:ea typeface="Arial Unicode MS" pitchFamily="34" charset="-128"/>
                <a:cs typeface="Arial" pitchFamily="34" charset="0"/>
              </a:rPr>
              <a:t>	Ejemplo: Dos plazas como docente de Primaria; dos plazas en funciones de Apoyo Técnico-Pedagógico.</a:t>
            </a:r>
          </a:p>
          <a:p>
            <a:pPr marL="400050" indent="-400050" algn="just">
              <a:lnSpc>
                <a:spcPct val="170000"/>
              </a:lnSpc>
            </a:pPr>
            <a:endParaRPr lang="es-MX" sz="2500" b="1" dirty="0" smtClean="0">
              <a:latin typeface="Arial" pitchFamily="34" charset="0"/>
              <a:ea typeface="Arial Unicode MS" pitchFamily="34" charset="-128"/>
              <a:cs typeface="Arial" pitchFamily="34" charset="0"/>
            </a:endParaRPr>
          </a:p>
          <a:p>
            <a:pPr marL="400050" indent="-400050" algn="just">
              <a:lnSpc>
                <a:spcPct val="170000"/>
              </a:lnSpc>
              <a:buFont typeface="Wingdings" pitchFamily="2" charset="2"/>
              <a:buChar char="Ø"/>
            </a:pPr>
            <a:r>
              <a:rPr lang="es-MX" sz="2500" b="1" dirty="0" smtClean="0">
                <a:latin typeface="Arial" pitchFamily="34" charset="0"/>
                <a:ea typeface="Arial Unicode MS" pitchFamily="34" charset="-128"/>
                <a:cs typeface="Arial" pitchFamily="34" charset="0"/>
              </a:rPr>
              <a:t>Si las plazas no corresponden al mismo tipo de examen (docente y ATP; docente y director…), presentarán la evaluación del componente Preparación Profesional (PP), en las dos plazas en la fase que corresponda.</a:t>
            </a:r>
            <a:endParaRPr lang="es-MX" sz="2500" b="1" dirty="0" smtClean="0">
              <a:latin typeface="Arial" pitchFamily="34" charset="0"/>
              <a:ea typeface="Arial Unicode MS" pitchFamily="34" charset="-128"/>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2910" y="785794"/>
            <a:ext cx="7772400" cy="714380"/>
          </a:xfrm>
        </p:spPr>
        <p:txBody>
          <a:bodyPr>
            <a:noAutofit/>
          </a:bodyPr>
          <a:lstStyle/>
          <a:p>
            <a:r>
              <a:rPr lang="es-MX" sz="2600" b="1" dirty="0" smtClean="0"/>
              <a:t>¿Cómo participan quienes tienen plaza de jornada y de horas-semana-mes?</a:t>
            </a:r>
            <a:endParaRPr lang="es-ES" sz="2600" b="1" dirty="0"/>
          </a:p>
        </p:txBody>
      </p:sp>
      <p:sp>
        <p:nvSpPr>
          <p:cNvPr id="3" name="2 Subtítulo"/>
          <p:cNvSpPr>
            <a:spLocks noGrp="1"/>
          </p:cNvSpPr>
          <p:nvPr>
            <p:ph type="subTitle" idx="1"/>
          </p:nvPr>
        </p:nvSpPr>
        <p:spPr>
          <a:xfrm>
            <a:off x="642910" y="1857364"/>
            <a:ext cx="7786742" cy="4500594"/>
          </a:xfrm>
        </p:spPr>
        <p:txBody>
          <a:bodyPr>
            <a:normAutofit fontScale="92500"/>
          </a:bodyPr>
          <a:lstStyle/>
          <a:p>
            <a:pPr marL="400050" indent="-400050" algn="just">
              <a:lnSpc>
                <a:spcPct val="170000"/>
              </a:lnSpc>
              <a:buFont typeface="Wingdings" pitchFamily="2" charset="2"/>
              <a:buChar char="Ø"/>
            </a:pPr>
            <a:r>
              <a:rPr lang="es-MX" sz="2500" b="1" dirty="0" smtClean="0">
                <a:latin typeface="Arial" pitchFamily="34" charset="0"/>
                <a:ea typeface="Arial Unicode MS" pitchFamily="34" charset="-128"/>
                <a:cs typeface="Arial" pitchFamily="34" charset="0"/>
              </a:rPr>
              <a:t>Los docentes y directivos con plaza de jornada y de hora-semana-mes, se evaluarán en los dos tipos de plaza en la fase que corresponda a cada una.</a:t>
            </a:r>
          </a:p>
          <a:p>
            <a:pPr marL="400050" indent="-400050" algn="just">
              <a:lnSpc>
                <a:spcPct val="170000"/>
              </a:lnSpc>
            </a:pPr>
            <a:r>
              <a:rPr lang="es-MX" sz="2500" b="1" dirty="0" smtClean="0">
                <a:latin typeface="Arial" pitchFamily="34" charset="0"/>
                <a:ea typeface="Arial Unicode MS" pitchFamily="34" charset="-128"/>
                <a:cs typeface="Arial" pitchFamily="34" charset="0"/>
              </a:rPr>
              <a:t>	Ejemplos:</a:t>
            </a:r>
          </a:p>
          <a:p>
            <a:pPr marL="400050" indent="-400050" algn="just">
              <a:lnSpc>
                <a:spcPct val="170000"/>
              </a:lnSpc>
            </a:pPr>
            <a:r>
              <a:rPr lang="es-MX" sz="2500" b="1" dirty="0" smtClean="0">
                <a:latin typeface="Arial" pitchFamily="34" charset="0"/>
                <a:ea typeface="Arial Unicode MS" pitchFamily="34" charset="-128"/>
                <a:cs typeface="Arial" pitchFamily="34" charset="0"/>
              </a:rPr>
              <a:t> </a:t>
            </a:r>
            <a:r>
              <a:rPr lang="es-MX" sz="2500" b="1" dirty="0" smtClean="0">
                <a:latin typeface="Arial" pitchFamily="34" charset="0"/>
                <a:ea typeface="Arial Unicode MS" pitchFamily="34" charset="-128"/>
                <a:cs typeface="Arial" pitchFamily="34" charset="0"/>
              </a:rPr>
              <a:t>    Primaria 2012 y HSM 2013</a:t>
            </a:r>
          </a:p>
          <a:p>
            <a:pPr marL="400050" indent="-400050" algn="just">
              <a:lnSpc>
                <a:spcPct val="170000"/>
              </a:lnSpc>
            </a:pPr>
            <a:r>
              <a:rPr lang="es-MX" sz="2500" b="1" dirty="0" smtClean="0">
                <a:latin typeface="Arial" pitchFamily="34" charset="0"/>
                <a:ea typeface="Arial Unicode MS" pitchFamily="34" charset="-128"/>
                <a:cs typeface="Arial" pitchFamily="34" charset="0"/>
              </a:rPr>
              <a:t>	</a:t>
            </a:r>
            <a:r>
              <a:rPr lang="es-MX" sz="2500" b="1" dirty="0" smtClean="0">
                <a:latin typeface="Arial" pitchFamily="34" charset="0"/>
                <a:ea typeface="Arial Unicode MS" pitchFamily="34" charset="-128"/>
                <a:cs typeface="Arial" pitchFamily="34" charset="0"/>
              </a:rPr>
              <a:t>Primaria  2012 y HSM de Educación Física 2014</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2910" y="785794"/>
            <a:ext cx="7772400" cy="714380"/>
          </a:xfrm>
        </p:spPr>
        <p:txBody>
          <a:bodyPr>
            <a:noAutofit/>
          </a:bodyPr>
          <a:lstStyle/>
          <a:p>
            <a:r>
              <a:rPr lang="es-MX" sz="3000" b="1" dirty="0" smtClean="0"/>
              <a:t>¿</a:t>
            </a:r>
            <a:r>
              <a:rPr lang="es-MX" sz="3000" b="1" dirty="0" smtClean="0"/>
              <a:t>Si participo en Carrera Magisterial debo realizar también la Ev</a:t>
            </a:r>
            <a:r>
              <a:rPr lang="es-MX" sz="3000" b="1" dirty="0" smtClean="0"/>
              <a:t>aluación </a:t>
            </a:r>
            <a:r>
              <a:rPr lang="es-MX" sz="3000" b="1" dirty="0" smtClean="0"/>
              <a:t>Universal?</a:t>
            </a:r>
            <a:endParaRPr lang="es-ES" sz="3000" b="1" dirty="0"/>
          </a:p>
        </p:txBody>
      </p:sp>
      <p:sp>
        <p:nvSpPr>
          <p:cNvPr id="3" name="2 Subtítulo"/>
          <p:cNvSpPr>
            <a:spLocks noGrp="1"/>
          </p:cNvSpPr>
          <p:nvPr>
            <p:ph type="subTitle" idx="1"/>
          </p:nvPr>
        </p:nvSpPr>
        <p:spPr>
          <a:xfrm>
            <a:off x="642910" y="1857364"/>
            <a:ext cx="7786742" cy="3929090"/>
          </a:xfrm>
        </p:spPr>
        <p:txBody>
          <a:bodyPr>
            <a:noAutofit/>
          </a:bodyPr>
          <a:lstStyle/>
          <a:p>
            <a:pPr algn="just">
              <a:lnSpc>
                <a:spcPct val="170000"/>
              </a:lnSpc>
            </a:pPr>
            <a:r>
              <a:rPr lang="es-MX" sz="2400" dirty="0" smtClean="0">
                <a:latin typeface="Arial" pitchFamily="34" charset="0"/>
                <a:ea typeface="Arial Unicode MS" pitchFamily="34" charset="-128"/>
                <a:cs typeface="Arial" pitchFamily="34" charset="0"/>
              </a:rPr>
              <a:t>Sí, en las fechas programadas para la Evaluación Universal, de acuerdo al nivel y modalidad educativa al que se pertenezca; los resultados del Aprovechamiento Escolar, Preparación </a:t>
            </a:r>
            <a:r>
              <a:rPr lang="es-MX" sz="2400" dirty="0" smtClean="0">
                <a:latin typeface="Arial" pitchFamily="34" charset="0"/>
                <a:ea typeface="Arial Unicode MS" pitchFamily="34" charset="-128"/>
                <a:cs typeface="Arial" pitchFamily="34" charset="0"/>
              </a:rPr>
              <a:t>Profesional y Formación Continua se incorporarán a la evaluación de estos factores en el Programa Nacional de Carrera Magisterial. </a:t>
            </a:r>
            <a:endParaRPr lang="es-MX" sz="2400" b="1" dirty="0" smtClean="0">
              <a:latin typeface="Arial" pitchFamily="34" charset="0"/>
              <a:ea typeface="Arial Unicode MS" pitchFamily="34" charset="-128"/>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42910" y="571480"/>
            <a:ext cx="7786742" cy="5286412"/>
          </a:xfrm>
        </p:spPr>
        <p:txBody>
          <a:bodyPr>
            <a:normAutofit fontScale="40000" lnSpcReduction="20000"/>
          </a:bodyPr>
          <a:lstStyle/>
          <a:p>
            <a:pPr algn="just">
              <a:lnSpc>
                <a:spcPct val="170000"/>
              </a:lnSpc>
            </a:pPr>
            <a:r>
              <a:rPr lang="es-MX" sz="6000" dirty="0" smtClean="0">
                <a:latin typeface="Arial" pitchFamily="34" charset="0"/>
                <a:cs typeface="Arial" pitchFamily="34" charset="0"/>
              </a:rPr>
              <a:t>Durante las últimas dos décadas, los docentes frente a grupo, directivos y docentes en funciones de Apoyo  Técnico Pedagógico se han evaluado voluntariamente a través del Programa Nacional de Carrera Magisterial y de los Exámenes Nacionales de Actualización de los Maestros en Servicio, entre otros; sin embargo, el Sistema Educativo Nacional no cuenta con un esquema universal e integral que permita obtener diagnósticos de sus competencias profesionales y de su desempeño.</a:t>
            </a:r>
          </a:p>
          <a:p>
            <a:pPr algn="just"/>
            <a:endParaRPr lang="es-MX" sz="5800" dirty="0" smtClean="0">
              <a:latin typeface="Arial" pitchFamily="34" charset="0"/>
              <a:cs typeface="Arial" pitchFamily="34" charset="0"/>
            </a:endParaRPr>
          </a:p>
          <a:p>
            <a:endParaRPr lang="es-MX" sz="5800" dirty="0" smtClean="0">
              <a:latin typeface="Arial" pitchFamily="34" charset="0"/>
              <a:cs typeface="Arial" pitchFamily="34" charset="0"/>
            </a:endParaRPr>
          </a:p>
          <a:p>
            <a:endParaRPr lang="es-ES" dirty="0">
              <a:latin typeface="Arial" pitchFamily="34" charset="0"/>
              <a:cs typeface="Arial"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00034" y="428604"/>
            <a:ext cx="7915276" cy="1428760"/>
          </a:xfrm>
        </p:spPr>
        <p:txBody>
          <a:bodyPr>
            <a:noAutofit/>
          </a:bodyPr>
          <a:lstStyle/>
          <a:p>
            <a:r>
              <a:rPr lang="es-MX" sz="3200" b="1" dirty="0" smtClean="0"/>
              <a:t>¿De </a:t>
            </a:r>
            <a:r>
              <a:rPr lang="es-MX" sz="3200" b="1" dirty="0" smtClean="0"/>
              <a:t>acuerdo al Diagnóstico que obtenga en la  Ev</a:t>
            </a:r>
            <a:r>
              <a:rPr lang="es-MX" sz="3200" b="1" dirty="0" smtClean="0"/>
              <a:t>aluación Universal hay algú</a:t>
            </a:r>
            <a:r>
              <a:rPr lang="es-MX" sz="3200" b="1" dirty="0" smtClean="0"/>
              <a:t>n riesgo de perder mi plaza</a:t>
            </a:r>
            <a:r>
              <a:rPr lang="es-MX" sz="3200" b="1" dirty="0" smtClean="0"/>
              <a:t>?</a:t>
            </a:r>
            <a:endParaRPr lang="es-ES" sz="3200" b="1" dirty="0"/>
          </a:p>
        </p:txBody>
      </p:sp>
      <p:sp>
        <p:nvSpPr>
          <p:cNvPr id="3" name="2 Subtítulo"/>
          <p:cNvSpPr>
            <a:spLocks noGrp="1"/>
          </p:cNvSpPr>
          <p:nvPr>
            <p:ph type="subTitle" idx="1"/>
          </p:nvPr>
        </p:nvSpPr>
        <p:spPr>
          <a:xfrm>
            <a:off x="642910" y="2285992"/>
            <a:ext cx="7786742" cy="3500462"/>
          </a:xfrm>
        </p:spPr>
        <p:txBody>
          <a:bodyPr>
            <a:noAutofit/>
          </a:bodyPr>
          <a:lstStyle/>
          <a:p>
            <a:pPr algn="just">
              <a:lnSpc>
                <a:spcPct val="170000"/>
              </a:lnSpc>
            </a:pPr>
            <a:r>
              <a:rPr lang="es-MX" sz="2600" dirty="0" smtClean="0">
                <a:latin typeface="Arial" pitchFamily="34" charset="0"/>
                <a:ea typeface="Arial Unicode MS" pitchFamily="34" charset="-128"/>
                <a:cs typeface="Arial" pitchFamily="34" charset="0"/>
              </a:rPr>
              <a:t>La Evaluación Universal es diagnóstica, y por lo tanto no afecta los derechos ni la estabilidad laboral de los participantes.</a:t>
            </a:r>
            <a:r>
              <a:rPr lang="es-MX" sz="2600" dirty="0" smtClean="0">
                <a:latin typeface="Arial" pitchFamily="34" charset="0"/>
                <a:ea typeface="Arial Unicode MS" pitchFamily="34" charset="-128"/>
                <a:cs typeface="Arial" pitchFamily="34" charset="0"/>
              </a:rPr>
              <a:t> </a:t>
            </a:r>
            <a:endParaRPr lang="es-MX" sz="2600" b="1" dirty="0" smtClean="0">
              <a:latin typeface="Arial" pitchFamily="34" charset="0"/>
              <a:ea typeface="Arial Unicode MS" pitchFamily="34" charset="-128"/>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42910" y="571480"/>
            <a:ext cx="7786742" cy="5286412"/>
          </a:xfrm>
        </p:spPr>
        <p:txBody>
          <a:bodyPr>
            <a:normAutofit fontScale="25000" lnSpcReduction="20000"/>
          </a:bodyPr>
          <a:lstStyle/>
          <a:p>
            <a:pPr algn="just">
              <a:lnSpc>
                <a:spcPct val="170000"/>
              </a:lnSpc>
            </a:pPr>
            <a:r>
              <a:rPr lang="es-MX" sz="8000" dirty="0" smtClean="0">
                <a:latin typeface="Arial" pitchFamily="34" charset="0"/>
                <a:cs typeface="Arial" pitchFamily="34" charset="0"/>
              </a:rPr>
              <a:t>Durante años las opciones de desarrollo profesional de los maestros se han encontrado dispersas entre múltiples instituciones y prestadores de servicios de asesoría educativa, y los docentes han señalado que los cursos que se ofrecen no siempre responden a sus requerimientos, lo que hace evidente que la formación continua de los maestros debe ser más coherente y pertinente para atender sus necesidades. Para llegar a ese objetivo  se requiere no sólo evaluar a los docentes frente a grupo, directivos  y docentes en funciones de Apoyo Técnico Pedagógico, sino también articular el acompañamiento de un apoyo profesional adecuado para mejorar la calidad de la educación.</a:t>
            </a:r>
          </a:p>
          <a:p>
            <a:endParaRPr lang="es-MX" sz="5800" dirty="0" smtClean="0">
              <a:latin typeface="Arial" pitchFamily="34" charset="0"/>
              <a:cs typeface="Arial" pitchFamily="34" charset="0"/>
            </a:endParaRPr>
          </a:p>
          <a:p>
            <a:endParaRPr lang="es-ES" dirty="0">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714348" y="857232"/>
            <a:ext cx="7786742" cy="5143536"/>
          </a:xfrm>
        </p:spPr>
        <p:txBody>
          <a:bodyPr>
            <a:normAutofit fontScale="70000" lnSpcReduction="20000"/>
          </a:bodyPr>
          <a:lstStyle/>
          <a:p>
            <a:pPr algn="just">
              <a:lnSpc>
                <a:spcPct val="160000"/>
              </a:lnSpc>
            </a:pPr>
            <a:r>
              <a:rPr lang="es-MX" sz="3300" dirty="0" smtClean="0">
                <a:latin typeface="Arial" pitchFamily="34" charset="0"/>
                <a:cs typeface="Arial" pitchFamily="34" charset="0"/>
              </a:rPr>
              <a:t>Por ello, la demanda de los docentes en diferentes foros institucionales, ha sido la de impulsar la consolidación del Sistema Nacional de Formación Continua para Docentes de Educación Básica en Servicio, coincidiendo en este tema la Secretaría de Educación Pública, el Sindicato Nacional de Trabajadores de la Educación, las autoridades educativas estatales, los académicos y especialistas, las organizaciones de la sociedad civil, así como la Organización para la Cooperación y el Desarrollo Económicos.</a:t>
            </a:r>
          </a:p>
          <a:p>
            <a:endParaRPr lang="es-MX"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714348" y="857232"/>
            <a:ext cx="7786742" cy="5214974"/>
          </a:xfrm>
        </p:spPr>
        <p:txBody>
          <a:bodyPr>
            <a:normAutofit fontScale="70000" lnSpcReduction="20000"/>
          </a:bodyPr>
          <a:lstStyle/>
          <a:p>
            <a:pPr algn="just">
              <a:lnSpc>
                <a:spcPct val="170000"/>
              </a:lnSpc>
            </a:pPr>
            <a:r>
              <a:rPr lang="es-MX" dirty="0" smtClean="0">
                <a:latin typeface="Arial" pitchFamily="34" charset="0"/>
                <a:cs typeface="Arial" pitchFamily="34" charset="0"/>
              </a:rPr>
              <a:t>Con la Evaluación Universal, se da un paso histórico, trascendental y de extraordinaria relevancia  en la política educativa, ya que se evaluará a la totalidad de los docentes frente a grupo, directivos y docentes en funciones de Apoyo Técnico Pedagógico de educación básica, con el fin de proporcionarles un diagnóstico integral de sus competencias profesionales, así como del logro educativo de sus alumnos, para focalizar  los trayectos de formación continua en las áreas de oportunidad que se detecten con base en sus resultados.</a:t>
            </a:r>
          </a:p>
          <a:p>
            <a:endParaRPr lang="es-MX" dirty="0" smtClean="0"/>
          </a:p>
          <a:p>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714348" y="857232"/>
            <a:ext cx="7786742" cy="5214974"/>
          </a:xfrm>
        </p:spPr>
        <p:txBody>
          <a:bodyPr>
            <a:normAutofit fontScale="55000" lnSpcReduction="20000"/>
          </a:bodyPr>
          <a:lstStyle/>
          <a:p>
            <a:pPr algn="just">
              <a:lnSpc>
                <a:spcPct val="170000"/>
              </a:lnSpc>
            </a:pPr>
            <a:r>
              <a:rPr lang="es-MX" sz="3600" dirty="0" smtClean="0">
                <a:latin typeface="Arial" pitchFamily="34" charset="0"/>
                <a:cs typeface="Arial" pitchFamily="34" charset="0"/>
              </a:rPr>
              <a:t>Adicionalmente, servirá para orientar y afianzar la calidad y pertinencia, tanto de la oferta de los programas académicos de educación básica y normal, como del diseño y desarrollo de políticas educativas para que tengan el efecto deseable en el aprendizaje de los alumnos y en la calidad del sistema educativo.</a:t>
            </a:r>
          </a:p>
          <a:p>
            <a:pPr algn="just">
              <a:lnSpc>
                <a:spcPct val="170000"/>
              </a:lnSpc>
            </a:pPr>
            <a:r>
              <a:rPr lang="es-MX" sz="3600" dirty="0" smtClean="0">
                <a:latin typeface="Arial" pitchFamily="34" charset="0"/>
                <a:cs typeface="Arial" pitchFamily="34" charset="0"/>
              </a:rPr>
              <a:t>La Evaluación Universal será obligatoria para docentes frente a grupo, directivos y docentes en funciones de  Apoyo Técnico Pedagógico de escuelas públicas y privadas. La periodicidad será cada tres años: 2012 primarias; 2013 secundaria y, 2014 preescolar y educación especial.</a:t>
            </a:r>
          </a:p>
          <a:p>
            <a:endParaRPr lang="es-MX" dirty="0" smtClean="0"/>
          </a:p>
          <a:p>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714348" y="857232"/>
            <a:ext cx="7786742" cy="4781568"/>
          </a:xfrm>
        </p:spPr>
        <p:txBody>
          <a:bodyPr>
            <a:normAutofit/>
          </a:bodyPr>
          <a:lstStyle/>
          <a:p>
            <a:pPr algn="just">
              <a:lnSpc>
                <a:spcPct val="150000"/>
              </a:lnSpc>
            </a:pPr>
            <a:r>
              <a:rPr lang="es-MX" sz="2500" dirty="0" smtClean="0">
                <a:latin typeface="Arial" pitchFamily="34" charset="0"/>
                <a:cs typeface="Arial" pitchFamily="34" charset="0"/>
              </a:rPr>
              <a:t>Teniendo claro el mandato del artículo Tercero Constitucional, así como los retos que hoy enfrenta el sistema educativo mexicano, la Secretaría de Educación Pública y el Sindicato Nacional de Trabajadores de la Educación, en el marco de la Alianza por la Calidad de la Educación, suscriben el presente:</a:t>
            </a:r>
          </a:p>
          <a:p>
            <a:endParaRPr lang="es-E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42910" y="928670"/>
            <a:ext cx="7786742" cy="5143536"/>
          </a:xfrm>
        </p:spPr>
        <p:txBody>
          <a:bodyPr>
            <a:normAutofit fontScale="85000" lnSpcReduction="10000"/>
          </a:bodyPr>
          <a:lstStyle/>
          <a:p>
            <a:pPr algn="just">
              <a:lnSpc>
                <a:spcPct val="150000"/>
              </a:lnSpc>
            </a:pPr>
            <a:r>
              <a:rPr lang="es-MX" dirty="0" smtClean="0"/>
              <a:t>Los resultados de la Evaluación Universal serán considerados para acreditar los factores correspondientes del Programa Nacional de Carrera Magisterial a docentes frente a grupo, directivos y docentes  en funciones de Apoyo Técnico Pedagógico inscritos en el mismo, así como para el Programa de Estímulos a la Calidad Docente, de acuerdo a los Lineamientos específicos de cada Programa.</a:t>
            </a:r>
          </a:p>
          <a:p>
            <a:endParaRPr lang="es-MX" dirty="0" smtClean="0"/>
          </a:p>
          <a:p>
            <a:endParaRPr lang="es-MX" dirty="0" smtClean="0"/>
          </a:p>
          <a:p>
            <a:endParaRPr lang="es-MX" dirty="0" smtClean="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419</TotalTime>
  <Words>2110</Words>
  <Application>Microsoft Office PowerPoint</Application>
  <PresentationFormat>Presentación en pantalla (4:3)</PresentationFormat>
  <Paragraphs>121</Paragraphs>
  <Slides>30</Slides>
  <Notes>0</Notes>
  <HiddenSlides>0</HiddenSlides>
  <MMClips>0</MMClips>
  <ScaleCrop>false</ScaleCrop>
  <HeadingPairs>
    <vt:vector size="4" baseType="variant">
      <vt:variant>
        <vt:lpstr>Tema</vt:lpstr>
      </vt:variant>
      <vt:variant>
        <vt:i4>1</vt:i4>
      </vt:variant>
      <vt:variant>
        <vt:lpstr>Títulos de diapositiva</vt:lpstr>
      </vt:variant>
      <vt:variant>
        <vt:i4>30</vt:i4>
      </vt:variant>
    </vt:vector>
  </HeadingPairs>
  <TitlesOfParts>
    <vt:vector size="31" baseType="lpstr">
      <vt:lpstr>Tema de Office</vt:lpstr>
      <vt:lpstr>EVALUACIÓN UNIVERSAL</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 Qué es la Evaluación Universal?</vt:lpstr>
      <vt:lpstr>¿ Cuál es el objetivo de la Evaluación Universal?</vt:lpstr>
      <vt:lpstr>¿Cuáles son las instancias responsables de la Evaluación Universal?</vt:lpstr>
      <vt:lpstr>¿Cuáles son los componentes de la  Evaluación Universal?</vt:lpstr>
      <vt:lpstr>Diapositiva 23</vt:lpstr>
      <vt:lpstr>¿ Cuáles son las fases de la Evaluación Universal?</vt:lpstr>
      <vt:lpstr>¿Quiénes participan en la Evaluación Universal?</vt:lpstr>
      <vt:lpstr>¿Cómo se darán a conocer los diagnósticos de la  Evaluación Universal?</vt:lpstr>
      <vt:lpstr>¿Cómo participan para evaluar el componente de Preparación Profesional los docentes y directores que tienen doble plaza?</vt:lpstr>
      <vt:lpstr>¿Cómo participan quienes tienen plaza de jornada y de horas-semana-mes?</vt:lpstr>
      <vt:lpstr>¿Si participo en Carrera Magisterial debo realizar también la Evaluación Universal?</vt:lpstr>
      <vt:lpstr>¿De acuerdo al Diagnóstico que obtenga en la  Evaluación Universal hay algún riesgo de perder mi plaza?</vt:lpstr>
    </vt:vector>
  </TitlesOfParts>
  <Company>Windows uE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Propietario</dc:creator>
  <cp:lastModifiedBy>Propietario</cp:lastModifiedBy>
  <cp:revision>38</cp:revision>
  <dcterms:created xsi:type="dcterms:W3CDTF">2012-02-02T21:06:46Z</dcterms:created>
  <dcterms:modified xsi:type="dcterms:W3CDTF">2012-02-04T06:10:30Z</dcterms:modified>
</cp:coreProperties>
</file>